
<file path=[Content_Types].xml><?xml version="1.0" encoding="utf-8"?>
<Types xmlns="http://schemas.openxmlformats.org/package/2006/content-types">
  <Default Extension="xml" ContentType="application/xml"/>
  <Default Extension="xlsx" ContentType="application/vnd.openxmlformats-officedocument.spreadsheetml.sheet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5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drawings/drawing1.xml" ContentType="application/vnd.openxmlformats-officedocument.drawingml.chartshapes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1" r:id="rId1"/>
  </p:sldMasterIdLst>
  <p:notesMasterIdLst>
    <p:notesMasterId r:id="rId26"/>
  </p:notesMasterIdLst>
  <p:sldIdLst>
    <p:sldId id="256" r:id="rId2"/>
    <p:sldId id="257" r:id="rId3"/>
    <p:sldId id="259" r:id="rId4"/>
    <p:sldId id="260" r:id="rId5"/>
    <p:sldId id="275" r:id="rId6"/>
    <p:sldId id="274" r:id="rId7"/>
    <p:sldId id="276" r:id="rId8"/>
    <p:sldId id="278" r:id="rId9"/>
    <p:sldId id="277" r:id="rId10"/>
    <p:sldId id="280" r:id="rId11"/>
    <p:sldId id="279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839"/>
    <p:restoredTop sz="94848"/>
  </p:normalViewPr>
  <p:slideViewPr>
    <p:cSldViewPr snapToGrid="0" snapToObjects="1">
      <p:cViewPr varScale="1">
        <p:scale>
          <a:sx n="159" d="100"/>
          <a:sy n="159" d="100"/>
        </p:scale>
        <p:origin x="58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notesMaster" Target="notesMasters/notesMaster1.xml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package" Target="../embeddings/Feuille_de_calcul_Microsoft_Excel1.xlsx"/></Relationships>
</file>

<file path=ppt/charts/_rels/chart2.xml.rels><?xml version="1.0" encoding="UTF-8" standalone="yes"?>
<Relationships xmlns="http://schemas.openxmlformats.org/package/2006/relationships"><Relationship Id="rId1" Type="http://schemas.microsoft.com/office/2011/relationships/chartStyle" Target="style2.xml"/><Relationship Id="rId2" Type="http://schemas.microsoft.com/office/2011/relationships/chartColorStyle" Target="colors2.xml"/><Relationship Id="rId3" Type="http://schemas.openxmlformats.org/officeDocument/2006/relationships/package" Target="../embeddings/Feuille_de_calcul_Microsoft_Excel2.xlsx"/></Relationships>
</file>

<file path=ppt/charts/_rels/chart3.xml.rels><?xml version="1.0" encoding="UTF-8" standalone="yes"?>
<Relationships xmlns="http://schemas.openxmlformats.org/package/2006/relationships"><Relationship Id="rId1" Type="http://schemas.microsoft.com/office/2011/relationships/chartStyle" Target="style3.xml"/><Relationship Id="rId2" Type="http://schemas.microsoft.com/office/2011/relationships/chartColorStyle" Target="colors3.xml"/><Relationship Id="rId3" Type="http://schemas.openxmlformats.org/officeDocument/2006/relationships/package" Target="../embeddings/Feuille_de_calcul_Microsoft_Excel3.xlsx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Feuille_de_calcul_Microsoft_Excel4.xlsx"/><Relationship Id="rId4" Type="http://schemas.openxmlformats.org/officeDocument/2006/relationships/chartUserShapes" Target="../drawings/drawing1.xml"/><Relationship Id="rId1" Type="http://schemas.microsoft.com/office/2011/relationships/chartStyle" Target="style4.xml"/><Relationship Id="rId2" Type="http://schemas.microsoft.com/office/2011/relationships/chartColorStyle" Target="colors4.xml"/></Relationships>
</file>

<file path=ppt/charts/_rels/chart5.xml.rels><?xml version="1.0" encoding="UTF-8" standalone="yes"?>
<Relationships xmlns="http://schemas.openxmlformats.org/package/2006/relationships"><Relationship Id="rId1" Type="http://schemas.microsoft.com/office/2011/relationships/chartStyle" Target="style5.xml"/><Relationship Id="rId2" Type="http://schemas.microsoft.com/office/2011/relationships/chartColorStyle" Target="colors5.xml"/><Relationship Id="rId3" Type="http://schemas.openxmlformats.org/officeDocument/2006/relationships/package" Target="../embeddings/Feuille_de_calcul_Microsoft_Excel5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4375"/>
          <c:y val="0.0"/>
          <c:w val="0.6625"/>
          <c:h val="0.99375"/>
        </c:manualLayout>
      </c:layout>
      <c:doughnutChart>
        <c:varyColors val="1"/>
        <c:ser>
          <c:idx val="0"/>
          <c:order val="0"/>
          <c:tx>
            <c:strRef>
              <c:f>Feuil1!$B$1</c:f>
              <c:strCache>
                <c:ptCount val="1"/>
                <c:pt idx="0">
                  <c:v>Répartition par OS en France</c:v>
                </c:pt>
              </c:strCache>
            </c:strRef>
          </c:tx>
          <c:spPr>
            <a:ln>
              <a:solidFill>
                <a:schemeClr val="bg1"/>
              </a:solidFill>
            </a:ln>
          </c:spPr>
          <c:dPt>
            <c:idx val="0"/>
            <c:bubble3D val="0"/>
            <c:spPr>
              <a:solidFill>
                <a:schemeClr val="accent1"/>
              </a:solidFill>
              <a:ln>
                <a:solidFill>
                  <a:schemeClr val="bg1"/>
                </a:solidFill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Pt>
            <c:idx val="1"/>
            <c:bubble3D val="0"/>
            <c:spPr>
              <a:solidFill>
                <a:schemeClr val="accent2"/>
              </a:solidFill>
              <a:ln>
                <a:solidFill>
                  <a:schemeClr val="bg1"/>
                </a:solidFill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Pt>
            <c:idx val="2"/>
            <c:bubble3D val="0"/>
            <c:spPr>
              <a:solidFill>
                <a:schemeClr val="accent3"/>
              </a:solidFill>
              <a:ln>
                <a:solidFill>
                  <a:schemeClr val="bg1"/>
                </a:solidFill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Pt>
            <c:idx val="3"/>
            <c:bubble3D val="0"/>
            <c:spPr>
              <a:solidFill>
                <a:srgbClr val="FFC000"/>
              </a:solidFill>
              <a:ln>
                <a:solidFill>
                  <a:schemeClr val="bg1"/>
                </a:solidFill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Lbls>
            <c:dLbl>
              <c:idx val="3"/>
              <c:layout>
                <c:manualLayout>
                  <c:x val="0.00416666666666667"/>
                  <c:y val="-0.053125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Feuil1!$A$2:$A$5</c:f>
              <c:strCache>
                <c:ptCount val="4"/>
                <c:pt idx="0">
                  <c:v>Android</c:v>
                </c:pt>
                <c:pt idx="1">
                  <c:v>iOS</c:v>
                </c:pt>
                <c:pt idx="2">
                  <c:v>Windows</c:v>
                </c:pt>
                <c:pt idx="3">
                  <c:v>autres</c:v>
                </c:pt>
              </c:strCache>
            </c:strRef>
          </c:cat>
          <c:val>
            <c:numRef>
              <c:f>Feuil1!$B$2:$B$5</c:f>
              <c:numCache>
                <c:formatCode>General</c:formatCode>
                <c:ptCount val="4"/>
                <c:pt idx="0">
                  <c:v>66.7</c:v>
                </c:pt>
                <c:pt idx="1">
                  <c:v>22.1</c:v>
                </c:pt>
                <c:pt idx="2">
                  <c:v>8.3</c:v>
                </c:pt>
                <c:pt idx="3">
                  <c:v>2.9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Feuil1!$B$1</c:f>
              <c:strCache>
                <c:ptCount val="1"/>
                <c:pt idx="0">
                  <c:v>Applications disponibles (k)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</c:dPt>
          <c:dPt>
            <c:idx val="2"/>
            <c:invertIfNegative val="0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</c:dPt>
          <c:dPt>
            <c:idx val="3"/>
            <c:invertIfNegative val="0"/>
            <c:bubble3D val="0"/>
            <c:spPr>
              <a:solidFill>
                <a:schemeClr val="accent6"/>
              </a:solidFill>
              <a:ln>
                <a:noFill/>
              </a:ln>
              <a:effectLst/>
            </c:spPr>
          </c:dPt>
          <c:dPt>
            <c:idx val="4"/>
            <c:invertIfNegative val="0"/>
            <c:bubble3D val="0"/>
            <c:spPr>
              <a:solidFill>
                <a:schemeClr val="accent6"/>
              </a:solidFill>
              <a:ln>
                <a:noFill/>
              </a:ln>
              <a:effectLst/>
            </c:spPr>
          </c:dPt>
          <c:cat>
            <c:strRef>
              <c:f>Feuil1!$A$2:$A$6</c:f>
              <c:strCache>
                <c:ptCount val="5"/>
                <c:pt idx="0">
                  <c:v>Google Play</c:v>
                </c:pt>
                <c:pt idx="1">
                  <c:v>Apple App Store</c:v>
                </c:pt>
                <c:pt idx="2">
                  <c:v>Windows Store</c:v>
                </c:pt>
                <c:pt idx="3">
                  <c:v>Amazon appstore</c:v>
                </c:pt>
                <c:pt idx="4">
                  <c:v>Blackberry world</c:v>
                </c:pt>
              </c:strCache>
            </c:strRef>
          </c:cat>
          <c:val>
            <c:numRef>
              <c:f>Feuil1!$B$2:$B$6</c:f>
              <c:numCache>
                <c:formatCode>General</c:formatCode>
                <c:ptCount val="5"/>
                <c:pt idx="0">
                  <c:v>2200.0</c:v>
                </c:pt>
                <c:pt idx="1">
                  <c:v>2000.0</c:v>
                </c:pt>
                <c:pt idx="2">
                  <c:v>669.0</c:v>
                </c:pt>
                <c:pt idx="3">
                  <c:v>600.0</c:v>
                </c:pt>
                <c:pt idx="4">
                  <c:v>235.0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65141936"/>
        <c:axId val="65088336"/>
      </c:barChart>
      <c:catAx>
        <c:axId val="651419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65088336"/>
        <c:crosses val="autoZero"/>
        <c:auto val="1"/>
        <c:lblAlgn val="ctr"/>
        <c:lblOffset val="100"/>
        <c:noMultiLvlLbl val="0"/>
      </c:catAx>
      <c:valAx>
        <c:axId val="650883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651419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9206368054989"/>
          <c:y val="0.020400321326677"/>
          <c:w val="0.749724384408679"/>
          <c:h val="0.969724242484514"/>
        </c:manualLayout>
      </c:layout>
      <c:doughnutChart>
        <c:varyColors val="1"/>
        <c:ser>
          <c:idx val="0"/>
          <c:order val="0"/>
          <c:tx>
            <c:strRef>
              <c:f>Feuil1!$B$1</c:f>
              <c:strCache>
                <c:ptCount val="1"/>
                <c:pt idx="0">
                  <c:v>%</c:v>
                </c:pt>
              </c:strCache>
            </c:strRef>
          </c:tx>
          <c:dPt>
            <c:idx val="0"/>
            <c:bubble3D val="0"/>
            <c:spPr>
              <a:solidFill>
                <a:schemeClr val="accent1">
                  <a:tint val="5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1">
                  <a:tint val="8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1">
                  <a:shade val="8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accent1">
                  <a:shade val="5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dLbl>
              <c:idx val="3"/>
              <c:layout>
                <c:manualLayout>
                  <c:x val="0.0"/>
                  <c:y val="0.0210497702757354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24720144990246"/>
                      <c:h val="0.155347304634927"/>
                    </c:manualLayout>
                  </c15:layout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Feuil1!$A$2:$A$5</c:f>
              <c:strCache>
                <c:ptCount val="4"/>
                <c:pt idx="0">
                  <c:v>Versions antérieures</c:v>
                </c:pt>
                <c:pt idx="1">
                  <c:v>KitKat</c:v>
                </c:pt>
                <c:pt idx="2">
                  <c:v>Lollipop</c:v>
                </c:pt>
                <c:pt idx="3">
                  <c:v>Marshmallow</c:v>
                </c:pt>
              </c:strCache>
            </c:strRef>
          </c:cat>
          <c:val>
            <c:numRef>
              <c:f>Feuil1!$B$2:$B$5</c:f>
              <c:numCache>
                <c:formatCode>General</c:formatCode>
                <c:ptCount val="4"/>
                <c:pt idx="0">
                  <c:v>18.6</c:v>
                </c:pt>
                <c:pt idx="1">
                  <c:v>27.7</c:v>
                </c:pt>
                <c:pt idx="2">
                  <c:v>35.0</c:v>
                </c:pt>
                <c:pt idx="3">
                  <c:v>18.7</c:v>
                </c:pt>
              </c:numCache>
            </c:numRef>
          </c:val>
        </c:ser>
        <c:dLbls>
          <c:showLegendKey val="0"/>
          <c:showVal val="1"/>
          <c:showCatName val="1"/>
          <c:showSerName val="0"/>
          <c:showPercent val="0"/>
          <c:showBubbleSize val="0"/>
          <c:showLeaderLines val="0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2932127017675"/>
          <c:y val="0.0133837312347652"/>
          <c:w val="0.756388168314562"/>
          <c:h val="0.932992410120777"/>
        </c:manualLayout>
      </c:layout>
      <c:doughnutChart>
        <c:varyColors val="1"/>
        <c:ser>
          <c:idx val="0"/>
          <c:order val="0"/>
          <c:tx>
            <c:strRef>
              <c:f>Feuil1!$B$1</c:f>
              <c:strCache>
                <c:ptCount val="1"/>
                <c:pt idx="0">
                  <c:v>%</c:v>
                </c:pt>
              </c:strCache>
            </c:strRef>
          </c:tx>
          <c:dPt>
            <c:idx val="0"/>
            <c:bubble3D val="0"/>
            <c:spPr>
              <a:solidFill>
                <a:schemeClr val="accent2">
                  <a:tint val="6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2">
                  <a:shade val="6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Feuil1!$A$2:$A$4</c:f>
              <c:strCache>
                <c:ptCount val="3"/>
                <c:pt idx="0">
                  <c:v>Versions antérieures</c:v>
                </c:pt>
                <c:pt idx="1">
                  <c:v>iOS9</c:v>
                </c:pt>
                <c:pt idx="2">
                  <c:v>iOS10</c:v>
                </c:pt>
              </c:strCache>
            </c:strRef>
          </c:cat>
          <c:val>
            <c:numRef>
              <c:f>Feuil1!$B$2:$B$4</c:f>
              <c:numCache>
                <c:formatCode>General</c:formatCode>
                <c:ptCount val="3"/>
                <c:pt idx="0">
                  <c:v>4.8</c:v>
                </c:pt>
                <c:pt idx="1">
                  <c:v>60.8</c:v>
                </c:pt>
                <c:pt idx="2">
                  <c:v>34.4</c:v>
                </c:pt>
              </c:numCache>
            </c:numRef>
          </c:val>
        </c:ser>
        <c:dLbls>
          <c:showLegendKey val="0"/>
          <c:showVal val="1"/>
          <c:showCatName val="1"/>
          <c:showSerName val="0"/>
          <c:showPercent val="0"/>
          <c:showBubbleSize val="0"/>
          <c:showLeaderLines val="0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  <c:userShapes r:id="rId4"/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r>
              <a:rPr lang="fr-FR"/>
              <a:t>Coût moyen de développement (en k$)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fr-FR"/>
        </a:p>
      </c:txPr>
    </c:title>
    <c:autoTitleDeleted val="0"/>
    <c:plotArea>
      <c:layout/>
      <c:stockChart>
        <c:ser>
          <c:idx val="0"/>
          <c:order val="0"/>
          <c:tx>
            <c:strRef>
              <c:f>Feuil1!$B$1</c:f>
              <c:strCache>
                <c:ptCount val="1"/>
                <c:pt idx="0">
                  <c:v>Min</c:v>
                </c:pt>
              </c:strCache>
            </c:strRef>
          </c:tx>
          <c:spPr>
            <a:ln w="25400" cap="rnd">
              <a:noFill/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marker>
            <c:symbol val="none"/>
          </c:marker>
          <c:cat>
            <c:strRef>
              <c:f>Feuil1!$A$2:$A$7</c:f>
              <c:strCache>
                <c:ptCount val="6"/>
                <c:pt idx="0">
                  <c:v>Applico</c:v>
                </c:pt>
                <c:pt idx="1">
                  <c:v>Savvy Apps</c:v>
                </c:pt>
                <c:pt idx="2">
                  <c:v>Fueled</c:v>
                </c:pt>
                <c:pt idx="3">
                  <c:v>Kinvey</c:v>
                </c:pt>
                <c:pt idx="4">
                  <c:v>Clutch</c:v>
                </c:pt>
                <c:pt idx="5">
                  <c:v>Star mobile</c:v>
                </c:pt>
              </c:strCache>
            </c:strRef>
          </c:cat>
          <c:val>
            <c:numRef>
              <c:f>Feuil1!$B$2:$B$7</c:f>
              <c:numCache>
                <c:formatCode>General</c:formatCode>
                <c:ptCount val="6"/>
                <c:pt idx="0">
                  <c:v>100.0</c:v>
                </c:pt>
                <c:pt idx="1">
                  <c:v>150.0</c:v>
                </c:pt>
                <c:pt idx="2">
                  <c:v>150.0</c:v>
                </c:pt>
                <c:pt idx="3">
                  <c:v>100.0</c:v>
                </c:pt>
                <c:pt idx="4">
                  <c:v>30.0</c:v>
                </c:pt>
                <c:pt idx="5">
                  <c:v>50.0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Feuil1!$C$1</c:f>
              <c:strCache>
                <c:ptCount val="1"/>
                <c:pt idx="0">
                  <c:v>Haute</c:v>
                </c:pt>
              </c:strCache>
            </c:strRef>
          </c:tx>
          <c:spPr>
            <a:ln w="25400" cap="rnd">
              <a:noFill/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marker>
            <c:symbol val="none"/>
          </c:marker>
          <c:cat>
            <c:strRef>
              <c:f>Feuil1!$A$2:$A$7</c:f>
              <c:strCache>
                <c:ptCount val="6"/>
                <c:pt idx="0">
                  <c:v>Applico</c:v>
                </c:pt>
                <c:pt idx="1">
                  <c:v>Savvy Apps</c:v>
                </c:pt>
                <c:pt idx="2">
                  <c:v>Fueled</c:v>
                </c:pt>
                <c:pt idx="3">
                  <c:v>Kinvey</c:v>
                </c:pt>
                <c:pt idx="4">
                  <c:v>Clutch</c:v>
                </c:pt>
                <c:pt idx="5">
                  <c:v>Star mobile</c:v>
                </c:pt>
              </c:strCache>
            </c:strRef>
          </c:cat>
          <c:val>
            <c:numRef>
              <c:f>Feuil1!$C$2:$C$7</c:f>
              <c:numCache>
                <c:formatCode>General</c:formatCode>
                <c:ptCount val="6"/>
                <c:pt idx="0">
                  <c:v>300.0</c:v>
                </c:pt>
                <c:pt idx="1">
                  <c:v>450.0</c:v>
                </c:pt>
                <c:pt idx="2">
                  <c:v>500.0</c:v>
                </c:pt>
                <c:pt idx="3">
                  <c:v>500.0</c:v>
                </c:pt>
                <c:pt idx="4">
                  <c:v>700.0</c:v>
                </c:pt>
                <c:pt idx="5">
                  <c:v>250.0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Feuil1!$D$1</c:f>
              <c:strCache>
                <c:ptCount val="1"/>
                <c:pt idx="0">
                  <c:v>Moyenne</c:v>
                </c:pt>
              </c:strCache>
            </c:strRef>
          </c:tx>
          <c:spPr>
            <a:ln w="25400" cap="rnd">
              <a:noFill/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1">
                      <a:tint val="65000"/>
                      <a:tint val="100000"/>
                      <a:shade val="100000"/>
                      <a:satMod val="130000"/>
                    </a:schemeClr>
                  </a:gs>
                  <a:gs pos="100000">
                    <a:schemeClr val="accent1">
                      <a:tint val="65000"/>
                      <a:tint val="50000"/>
                      <a:shade val="100000"/>
                      <a:satMod val="350000"/>
                    </a:schemeClr>
                  </a:gs>
                </a:gsLst>
                <a:lin ang="16200000" scaled="0"/>
              </a:gradFill>
              <a:ln w="12700">
                <a:solidFill>
                  <a:schemeClr val="lt2"/>
                </a:solidFill>
                <a:round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c:spPr>
          </c:marker>
          <c:cat>
            <c:strRef>
              <c:f>Feuil1!$A$2:$A$7</c:f>
              <c:strCache>
                <c:ptCount val="6"/>
                <c:pt idx="0">
                  <c:v>Applico</c:v>
                </c:pt>
                <c:pt idx="1">
                  <c:v>Savvy Apps</c:v>
                </c:pt>
                <c:pt idx="2">
                  <c:v>Fueled</c:v>
                </c:pt>
                <c:pt idx="3">
                  <c:v>Kinvey</c:v>
                </c:pt>
                <c:pt idx="4">
                  <c:v>Clutch</c:v>
                </c:pt>
                <c:pt idx="5">
                  <c:v>Star mobile</c:v>
                </c:pt>
              </c:strCache>
            </c:strRef>
          </c:cat>
          <c:val>
            <c:numRef>
              <c:f>Feuil1!$D$2:$D$7</c:f>
              <c:numCache>
                <c:formatCode>General</c:formatCode>
                <c:ptCount val="6"/>
                <c:pt idx="3">
                  <c:v>270.0</c:v>
                </c:pt>
                <c:pt idx="4">
                  <c:v>171.0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hiLowLines>
          <c:spPr>
            <a:ln w="76200">
              <a:solidFill>
                <a:schemeClr val="dk1">
                  <a:lumMod val="75000"/>
                  <a:lumOff val="25000"/>
                </a:schemeClr>
              </a:solidFill>
            </a:ln>
            <a:effectLst/>
          </c:spPr>
        </c:hiLowLines>
        <c:axId val="66061120"/>
        <c:axId val="66400160"/>
      </c:stockChart>
      <c:catAx>
        <c:axId val="660611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66400160"/>
        <c:crosses val="autoZero"/>
        <c:auto val="1"/>
        <c:lblAlgn val="ctr"/>
        <c:lblOffset val="100"/>
        <c:noMultiLvlLbl val="0"/>
      </c:catAx>
      <c:valAx>
        <c:axId val="664001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6606112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withinLinearReversed" id="21">
  <a:schemeClr val="accent1"/>
</cs:colorStyle>
</file>

<file path=ppt/charts/colors4.xml><?xml version="1.0" encoding="utf-8"?>
<cs:colorStyle xmlns:cs="http://schemas.microsoft.com/office/drawing/2012/chartStyle" xmlns:a="http://schemas.openxmlformats.org/drawingml/2006/main" meth="withinLinearReversed" id="22">
  <a:schemeClr val="accent2"/>
</cs:colorStyle>
</file>

<file path=ppt/charts/colors5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style1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326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dk1">
            <a:lumMod val="75000"/>
            <a:lumOff val="2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dk1">
            <a:lumMod val="75000"/>
            <a:lumOff val="25000"/>
          </a:schemeClr>
        </a:solidFill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71058A4-F427-584B-9E85-8EBC6C54AA86}" type="doc">
      <dgm:prSet loTypeId="urn:microsoft.com/office/officeart/2008/layout/AlternatingHexagons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8A421F5A-FEAD-3B48-8B9B-53C8823BA6DD}">
      <dgm:prSet phldrT="[Texte]"/>
      <dgm:spPr/>
      <dgm:t>
        <a:bodyPr/>
        <a:lstStyle/>
        <a:p>
          <a:r>
            <a:rPr lang="fr-FR" dirty="0" smtClean="0"/>
            <a:t>Nombre de </a:t>
          </a:r>
          <a:r>
            <a:rPr lang="fr-FR" dirty="0" err="1" smtClean="0"/>
            <a:t>Plate-formes</a:t>
          </a:r>
          <a:endParaRPr lang="fr-FR" dirty="0"/>
        </a:p>
      </dgm:t>
    </dgm:pt>
    <dgm:pt modelId="{05348FF1-0817-B045-AE9D-C648ADA06F18}" type="parTrans" cxnId="{7858ED60-D2A4-7043-A3F7-97B8369E49EF}">
      <dgm:prSet/>
      <dgm:spPr/>
      <dgm:t>
        <a:bodyPr/>
        <a:lstStyle/>
        <a:p>
          <a:endParaRPr lang="fr-FR"/>
        </a:p>
      </dgm:t>
    </dgm:pt>
    <dgm:pt modelId="{219F8230-9CA2-8346-9ABC-70051725F63C}" type="sibTrans" cxnId="{7858ED60-D2A4-7043-A3F7-97B8369E49EF}">
      <dgm:prSet/>
      <dgm:spPr/>
      <dgm:t>
        <a:bodyPr/>
        <a:lstStyle/>
        <a:p>
          <a:endParaRPr lang="fr-FR"/>
        </a:p>
      </dgm:t>
    </dgm:pt>
    <dgm:pt modelId="{82155F5A-814C-5C47-9C80-ACB1A2047434}">
      <dgm:prSet phldrT="[Texte]"/>
      <dgm:spPr/>
      <dgm:t>
        <a:bodyPr/>
        <a:lstStyle/>
        <a:p>
          <a:r>
            <a:rPr lang="fr-FR" dirty="0" smtClean="0"/>
            <a:t>Android</a:t>
          </a:r>
          <a:endParaRPr lang="fr-FR" dirty="0"/>
        </a:p>
      </dgm:t>
    </dgm:pt>
    <dgm:pt modelId="{D311918C-B501-6E4F-8B15-8241CD9E90F9}" type="parTrans" cxnId="{B41A52F4-17F8-9D46-B9DF-9D279E69511F}">
      <dgm:prSet/>
      <dgm:spPr/>
      <dgm:t>
        <a:bodyPr/>
        <a:lstStyle/>
        <a:p>
          <a:endParaRPr lang="fr-FR"/>
        </a:p>
      </dgm:t>
    </dgm:pt>
    <dgm:pt modelId="{16BB8B7A-C8FB-C84E-A8BB-14DF38FD139A}" type="sibTrans" cxnId="{B41A52F4-17F8-9D46-B9DF-9D279E69511F}">
      <dgm:prSet/>
      <dgm:spPr/>
      <dgm:t>
        <a:bodyPr/>
        <a:lstStyle/>
        <a:p>
          <a:endParaRPr lang="fr-FR"/>
        </a:p>
      </dgm:t>
    </dgm:pt>
    <dgm:pt modelId="{3D452B92-86EF-1B41-AB41-A6460FE01585}">
      <dgm:prSet phldrT="[Texte]"/>
      <dgm:spPr/>
      <dgm:t>
        <a:bodyPr/>
        <a:lstStyle/>
        <a:p>
          <a:r>
            <a:rPr lang="fr-FR" dirty="0" smtClean="0"/>
            <a:t>Fonctions</a:t>
          </a:r>
          <a:endParaRPr lang="fr-FR" dirty="0"/>
        </a:p>
      </dgm:t>
    </dgm:pt>
    <dgm:pt modelId="{801BFF11-F862-2B4E-9C9A-DC884F164A21}" type="parTrans" cxnId="{96EA88DD-90B7-9A4E-9E69-0714ED3541B1}">
      <dgm:prSet/>
      <dgm:spPr/>
      <dgm:t>
        <a:bodyPr/>
        <a:lstStyle/>
        <a:p>
          <a:endParaRPr lang="fr-FR"/>
        </a:p>
      </dgm:t>
    </dgm:pt>
    <dgm:pt modelId="{E939BD5A-4687-1445-8702-8FA4D3736889}" type="sibTrans" cxnId="{96EA88DD-90B7-9A4E-9E69-0714ED3541B1}">
      <dgm:prSet/>
      <dgm:spPr/>
      <dgm:t>
        <a:bodyPr/>
        <a:lstStyle/>
        <a:p>
          <a:endParaRPr lang="fr-FR"/>
        </a:p>
      </dgm:t>
    </dgm:pt>
    <dgm:pt modelId="{3A281965-AF29-F746-9EE9-17A6AF6635AD}">
      <dgm:prSet phldrT="[Texte]"/>
      <dgm:spPr/>
      <dgm:t>
        <a:bodyPr/>
        <a:lstStyle/>
        <a:p>
          <a:r>
            <a:rPr lang="fr-FR" dirty="0" err="1" smtClean="0"/>
            <a:t>Auth</a:t>
          </a:r>
          <a:endParaRPr lang="fr-FR" dirty="0"/>
        </a:p>
      </dgm:t>
    </dgm:pt>
    <dgm:pt modelId="{46620B41-4471-B144-864E-DB3182D359C4}" type="parTrans" cxnId="{EEB14F64-569A-484F-867C-860EC1C552BD}">
      <dgm:prSet/>
      <dgm:spPr/>
      <dgm:t>
        <a:bodyPr/>
        <a:lstStyle/>
        <a:p>
          <a:endParaRPr lang="fr-FR"/>
        </a:p>
      </dgm:t>
    </dgm:pt>
    <dgm:pt modelId="{AE3E99D4-61DA-E342-BE55-425BA6CF7F41}" type="sibTrans" cxnId="{EEB14F64-569A-484F-867C-860EC1C552BD}">
      <dgm:prSet/>
      <dgm:spPr/>
      <dgm:t>
        <a:bodyPr/>
        <a:lstStyle/>
        <a:p>
          <a:endParaRPr lang="fr-FR"/>
        </a:p>
      </dgm:t>
    </dgm:pt>
    <dgm:pt modelId="{D0DBB8D4-1FD3-0B45-B46C-A16D82AEB048}">
      <dgm:prSet phldrT="[Texte]"/>
      <dgm:spPr/>
      <dgm:t>
        <a:bodyPr/>
        <a:lstStyle/>
        <a:p>
          <a:r>
            <a:rPr lang="fr-FR" dirty="0" smtClean="0"/>
            <a:t>Nombre d'écrans</a:t>
          </a:r>
          <a:endParaRPr lang="fr-FR" dirty="0"/>
        </a:p>
      </dgm:t>
    </dgm:pt>
    <dgm:pt modelId="{35A59745-5B42-D844-A374-95DA059A60CD}" type="parTrans" cxnId="{7293FF4F-FB8B-A44A-8C02-87102CDC22B6}">
      <dgm:prSet/>
      <dgm:spPr/>
      <dgm:t>
        <a:bodyPr/>
        <a:lstStyle/>
        <a:p>
          <a:endParaRPr lang="fr-FR"/>
        </a:p>
      </dgm:t>
    </dgm:pt>
    <dgm:pt modelId="{3D338030-D671-0F4E-93FF-C56F1DC4E847}" type="sibTrans" cxnId="{7293FF4F-FB8B-A44A-8C02-87102CDC22B6}">
      <dgm:prSet/>
      <dgm:spPr/>
      <dgm:t>
        <a:bodyPr/>
        <a:lstStyle/>
        <a:p>
          <a:endParaRPr lang="fr-FR"/>
        </a:p>
      </dgm:t>
    </dgm:pt>
    <dgm:pt modelId="{B958297B-AAA9-6346-947E-A154821AE4A1}">
      <dgm:prSet phldrT="[Texte]"/>
      <dgm:spPr/>
      <dgm:t>
        <a:bodyPr/>
        <a:lstStyle/>
        <a:p>
          <a:r>
            <a:rPr lang="fr-FR" dirty="0" smtClean="0"/>
            <a:t>données</a:t>
          </a:r>
          <a:endParaRPr lang="fr-FR" dirty="0"/>
        </a:p>
      </dgm:t>
    </dgm:pt>
    <dgm:pt modelId="{7F876668-8060-6847-A603-79C0584AEEE4}" type="parTrans" cxnId="{1312CBCE-6F9D-FB42-8E3C-9473694F2EFE}">
      <dgm:prSet/>
      <dgm:spPr/>
      <dgm:t>
        <a:bodyPr/>
        <a:lstStyle/>
        <a:p>
          <a:endParaRPr lang="fr-FR"/>
        </a:p>
      </dgm:t>
    </dgm:pt>
    <dgm:pt modelId="{571C7E97-680E-3144-B9EB-06C274D090A5}" type="sibTrans" cxnId="{1312CBCE-6F9D-FB42-8E3C-9473694F2EFE}">
      <dgm:prSet/>
      <dgm:spPr/>
      <dgm:t>
        <a:bodyPr/>
        <a:lstStyle/>
        <a:p>
          <a:endParaRPr lang="fr-FR"/>
        </a:p>
      </dgm:t>
    </dgm:pt>
    <dgm:pt modelId="{B9B839E9-FF1E-3F44-B442-A793E5A27DA9}">
      <dgm:prSet phldrT="[Texte]"/>
      <dgm:spPr/>
      <dgm:t>
        <a:bodyPr/>
        <a:lstStyle/>
        <a:p>
          <a:r>
            <a:rPr lang="fr-FR" dirty="0" smtClean="0"/>
            <a:t>Camera</a:t>
          </a:r>
          <a:endParaRPr lang="fr-FR" dirty="0"/>
        </a:p>
      </dgm:t>
    </dgm:pt>
    <dgm:pt modelId="{40166F86-FEB9-994C-AD0C-DCBBAF27CBD5}" type="parTrans" cxnId="{0CBB790E-4733-6F4B-AD2F-2A25073EC698}">
      <dgm:prSet/>
      <dgm:spPr/>
      <dgm:t>
        <a:bodyPr/>
        <a:lstStyle/>
        <a:p>
          <a:endParaRPr lang="fr-FR"/>
        </a:p>
      </dgm:t>
    </dgm:pt>
    <dgm:pt modelId="{9BD48D43-3FC9-4644-8EE4-A3699EFCEABA}" type="sibTrans" cxnId="{0CBB790E-4733-6F4B-AD2F-2A25073EC698}">
      <dgm:prSet/>
      <dgm:spPr/>
      <dgm:t>
        <a:bodyPr/>
        <a:lstStyle/>
        <a:p>
          <a:endParaRPr lang="fr-FR"/>
        </a:p>
      </dgm:t>
    </dgm:pt>
    <dgm:pt modelId="{FD158D11-831C-044A-8FB9-5BF90B3F56B1}">
      <dgm:prSet phldrT="[Texte]"/>
      <dgm:spPr/>
      <dgm:t>
        <a:bodyPr/>
        <a:lstStyle/>
        <a:p>
          <a:r>
            <a:rPr lang="fr-FR" dirty="0" smtClean="0"/>
            <a:t>Capteurs...</a:t>
          </a:r>
          <a:endParaRPr lang="fr-FR" dirty="0"/>
        </a:p>
      </dgm:t>
    </dgm:pt>
    <dgm:pt modelId="{60F4BC82-46BF-A142-8CC6-E14B494DC92B}" type="parTrans" cxnId="{E6E9F480-97FB-4444-AC4C-8A4B86D43468}">
      <dgm:prSet/>
      <dgm:spPr/>
      <dgm:t>
        <a:bodyPr/>
        <a:lstStyle/>
        <a:p>
          <a:endParaRPr lang="fr-FR"/>
        </a:p>
      </dgm:t>
    </dgm:pt>
    <dgm:pt modelId="{4A810AB2-ACBF-DB4D-90C8-EAB5DE4544DB}" type="sibTrans" cxnId="{E6E9F480-97FB-4444-AC4C-8A4B86D43468}">
      <dgm:prSet/>
      <dgm:spPr/>
      <dgm:t>
        <a:bodyPr/>
        <a:lstStyle/>
        <a:p>
          <a:endParaRPr lang="fr-FR"/>
        </a:p>
      </dgm:t>
    </dgm:pt>
    <dgm:pt modelId="{A2046AD0-3AE7-BC46-9EEF-66142AAAB31C}">
      <dgm:prSet phldrT="[Texte]"/>
      <dgm:spPr/>
      <dgm:t>
        <a:bodyPr/>
        <a:lstStyle/>
        <a:p>
          <a:r>
            <a:rPr lang="fr-FR" dirty="0" smtClean="0"/>
            <a:t>iOS</a:t>
          </a:r>
          <a:endParaRPr lang="fr-FR" dirty="0"/>
        </a:p>
      </dgm:t>
    </dgm:pt>
    <dgm:pt modelId="{8ED517A6-8129-2C42-939C-B6E6CE6CEEE1}" type="parTrans" cxnId="{7361D36D-F4AB-4A42-A056-AA0C8B29CB12}">
      <dgm:prSet/>
      <dgm:spPr/>
      <dgm:t>
        <a:bodyPr/>
        <a:lstStyle/>
        <a:p>
          <a:endParaRPr lang="fr-FR"/>
        </a:p>
      </dgm:t>
    </dgm:pt>
    <dgm:pt modelId="{6E6F377B-03BA-A64E-A6F0-A22C01D7C52E}" type="sibTrans" cxnId="{7361D36D-F4AB-4A42-A056-AA0C8B29CB12}">
      <dgm:prSet/>
      <dgm:spPr/>
      <dgm:t>
        <a:bodyPr/>
        <a:lstStyle/>
        <a:p>
          <a:endParaRPr lang="fr-FR"/>
        </a:p>
      </dgm:t>
    </dgm:pt>
    <dgm:pt modelId="{9725165F-E41E-6741-B053-C60EA7912276}">
      <dgm:prSet phldrT="[Texte]"/>
      <dgm:spPr/>
      <dgm:t>
        <a:bodyPr/>
        <a:lstStyle/>
        <a:p>
          <a:r>
            <a:rPr lang="fr-FR" dirty="0" smtClean="0"/>
            <a:t>Windows...</a:t>
          </a:r>
          <a:endParaRPr lang="fr-FR" dirty="0"/>
        </a:p>
      </dgm:t>
    </dgm:pt>
    <dgm:pt modelId="{0A76B66B-3DF9-4B41-9B88-1AB2882BADE2}" type="parTrans" cxnId="{B0983370-6936-F843-8345-13E829D3EDBD}">
      <dgm:prSet/>
      <dgm:spPr/>
      <dgm:t>
        <a:bodyPr/>
        <a:lstStyle/>
        <a:p>
          <a:endParaRPr lang="fr-FR"/>
        </a:p>
      </dgm:t>
    </dgm:pt>
    <dgm:pt modelId="{A058C626-60BB-0349-A592-76F8EB780A98}" type="sibTrans" cxnId="{B0983370-6936-F843-8345-13E829D3EDBD}">
      <dgm:prSet/>
      <dgm:spPr/>
      <dgm:t>
        <a:bodyPr/>
        <a:lstStyle/>
        <a:p>
          <a:endParaRPr lang="fr-FR"/>
        </a:p>
      </dgm:t>
    </dgm:pt>
    <dgm:pt modelId="{882D2025-E0E6-454C-8DF0-9DDC72565626}" type="pres">
      <dgm:prSet presAssocID="{B71058A4-F427-584B-9E85-8EBC6C54AA86}" presName="Name0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endParaRPr lang="fr-FR"/>
        </a:p>
      </dgm:t>
    </dgm:pt>
    <dgm:pt modelId="{2B421971-A3C6-F84D-8F3B-462C191D28F5}" type="pres">
      <dgm:prSet presAssocID="{8A421F5A-FEAD-3B48-8B9B-53C8823BA6DD}" presName="composite" presStyleCnt="0"/>
      <dgm:spPr/>
    </dgm:pt>
    <dgm:pt modelId="{A379C99A-9034-A846-A299-5C95DEA12F58}" type="pres">
      <dgm:prSet presAssocID="{8A421F5A-FEAD-3B48-8B9B-53C8823BA6DD}" presName="Parent1" presStyleLbl="node1" presStyleIdx="0" presStyleCnt="6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5B40170D-607B-F44D-9921-6E02F59FE99E}" type="pres">
      <dgm:prSet presAssocID="{8A421F5A-FEAD-3B48-8B9B-53C8823BA6DD}" presName="Childtext1" presStyleLbl="revTx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D55DF0D1-C7D1-224D-9087-8350C761924C}" type="pres">
      <dgm:prSet presAssocID="{8A421F5A-FEAD-3B48-8B9B-53C8823BA6DD}" presName="BalanceSpacing" presStyleCnt="0"/>
      <dgm:spPr/>
    </dgm:pt>
    <dgm:pt modelId="{54251B8D-54FA-CA41-BDD6-8E1C6E90142F}" type="pres">
      <dgm:prSet presAssocID="{8A421F5A-FEAD-3B48-8B9B-53C8823BA6DD}" presName="BalanceSpacing1" presStyleCnt="0"/>
      <dgm:spPr/>
    </dgm:pt>
    <dgm:pt modelId="{B42840EF-423E-0D4A-B14B-FA6C51268A56}" type="pres">
      <dgm:prSet presAssocID="{219F8230-9CA2-8346-9ABC-70051725F63C}" presName="Accent1Text" presStyleLbl="node1" presStyleIdx="1" presStyleCnt="6"/>
      <dgm:spPr/>
      <dgm:t>
        <a:bodyPr/>
        <a:lstStyle/>
        <a:p>
          <a:endParaRPr lang="fr-FR"/>
        </a:p>
      </dgm:t>
    </dgm:pt>
    <dgm:pt modelId="{70F74C6E-8A24-9042-A7A8-D2BAA4F047E8}" type="pres">
      <dgm:prSet presAssocID="{219F8230-9CA2-8346-9ABC-70051725F63C}" presName="spaceBetweenRectangles" presStyleCnt="0"/>
      <dgm:spPr/>
    </dgm:pt>
    <dgm:pt modelId="{E33138E5-C39D-AE44-871F-F5FBC184CE58}" type="pres">
      <dgm:prSet presAssocID="{3D452B92-86EF-1B41-AB41-A6460FE01585}" presName="composite" presStyleCnt="0"/>
      <dgm:spPr/>
    </dgm:pt>
    <dgm:pt modelId="{133241ED-BB49-4548-8059-D480E64CAA7A}" type="pres">
      <dgm:prSet presAssocID="{3D452B92-86EF-1B41-AB41-A6460FE01585}" presName="Parent1" presStyleLbl="node1" presStyleIdx="2" presStyleCnt="6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EF94F72-C7E5-1C41-A206-D71D821CA530}" type="pres">
      <dgm:prSet presAssocID="{3D452B92-86EF-1B41-AB41-A6460FE01585}" presName="Childtext1" presStyleLbl="revTx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30A6BEAE-8FA0-1647-9B03-334E3A684449}" type="pres">
      <dgm:prSet presAssocID="{3D452B92-86EF-1B41-AB41-A6460FE01585}" presName="BalanceSpacing" presStyleCnt="0"/>
      <dgm:spPr/>
    </dgm:pt>
    <dgm:pt modelId="{6AECCB0B-6C84-C848-9772-193FC3D7E169}" type="pres">
      <dgm:prSet presAssocID="{3D452B92-86EF-1B41-AB41-A6460FE01585}" presName="BalanceSpacing1" presStyleCnt="0"/>
      <dgm:spPr/>
    </dgm:pt>
    <dgm:pt modelId="{9888806E-075E-E04D-8618-387436334582}" type="pres">
      <dgm:prSet presAssocID="{E939BD5A-4687-1445-8702-8FA4D3736889}" presName="Accent1Text" presStyleLbl="node1" presStyleIdx="3" presStyleCnt="6"/>
      <dgm:spPr/>
      <dgm:t>
        <a:bodyPr/>
        <a:lstStyle/>
        <a:p>
          <a:endParaRPr lang="fr-FR"/>
        </a:p>
      </dgm:t>
    </dgm:pt>
    <dgm:pt modelId="{11AEEA76-6B84-CE40-94EC-9235B63A5E5B}" type="pres">
      <dgm:prSet presAssocID="{E939BD5A-4687-1445-8702-8FA4D3736889}" presName="spaceBetweenRectangles" presStyleCnt="0"/>
      <dgm:spPr/>
    </dgm:pt>
    <dgm:pt modelId="{C0A7453A-FF6A-0C49-9EE4-926D1C63A558}" type="pres">
      <dgm:prSet presAssocID="{D0DBB8D4-1FD3-0B45-B46C-A16D82AEB048}" presName="composite" presStyleCnt="0"/>
      <dgm:spPr/>
    </dgm:pt>
    <dgm:pt modelId="{976921B3-7DBC-664F-AAC7-EEE753F296EF}" type="pres">
      <dgm:prSet presAssocID="{D0DBB8D4-1FD3-0B45-B46C-A16D82AEB048}" presName="Parent1" presStyleLbl="node1" presStyleIdx="4" presStyleCnt="6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24AFFF8-6041-5C47-998B-43F060F10E30}" type="pres">
      <dgm:prSet presAssocID="{D0DBB8D4-1FD3-0B45-B46C-A16D82AEB048}" presName="Childtext1" presStyleLbl="revTx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EED742EF-19F7-7645-BCB9-259671DB845C}" type="pres">
      <dgm:prSet presAssocID="{D0DBB8D4-1FD3-0B45-B46C-A16D82AEB048}" presName="BalanceSpacing" presStyleCnt="0"/>
      <dgm:spPr/>
    </dgm:pt>
    <dgm:pt modelId="{5E5CC27F-B094-AB45-8CD9-96A43D4C1025}" type="pres">
      <dgm:prSet presAssocID="{D0DBB8D4-1FD3-0B45-B46C-A16D82AEB048}" presName="BalanceSpacing1" presStyleCnt="0"/>
      <dgm:spPr/>
    </dgm:pt>
    <dgm:pt modelId="{0EC6A6B4-F3C0-F34C-A255-DF95772CC0D4}" type="pres">
      <dgm:prSet presAssocID="{3D338030-D671-0F4E-93FF-C56F1DC4E847}" presName="Accent1Text" presStyleLbl="node1" presStyleIdx="5" presStyleCnt="6"/>
      <dgm:spPr/>
      <dgm:t>
        <a:bodyPr/>
        <a:lstStyle/>
        <a:p>
          <a:endParaRPr lang="fr-FR"/>
        </a:p>
      </dgm:t>
    </dgm:pt>
  </dgm:ptLst>
  <dgm:cxnLst>
    <dgm:cxn modelId="{A069B43F-3DD1-FD4C-BFC8-8E1E5362BD5C}" type="presOf" srcId="{3D452B92-86EF-1B41-AB41-A6460FE01585}" destId="{133241ED-BB49-4548-8059-D480E64CAA7A}" srcOrd="0" destOrd="0" presId="urn:microsoft.com/office/officeart/2008/layout/AlternatingHexagons"/>
    <dgm:cxn modelId="{15AB6F69-C355-544C-97C8-1FD6BFDF08F3}" type="presOf" srcId="{219F8230-9CA2-8346-9ABC-70051725F63C}" destId="{B42840EF-423E-0D4A-B14B-FA6C51268A56}" srcOrd="0" destOrd="0" presId="urn:microsoft.com/office/officeart/2008/layout/AlternatingHexagons"/>
    <dgm:cxn modelId="{1312CBCE-6F9D-FB42-8E3C-9473694F2EFE}" srcId="{3D452B92-86EF-1B41-AB41-A6460FE01585}" destId="{B958297B-AAA9-6346-947E-A154821AE4A1}" srcOrd="1" destOrd="0" parTransId="{7F876668-8060-6847-A603-79C0584AEEE4}" sibTransId="{571C7E97-680E-3144-B9EB-06C274D090A5}"/>
    <dgm:cxn modelId="{EEB14F64-569A-484F-867C-860EC1C552BD}" srcId="{3D452B92-86EF-1B41-AB41-A6460FE01585}" destId="{3A281965-AF29-F746-9EE9-17A6AF6635AD}" srcOrd="0" destOrd="0" parTransId="{46620B41-4471-B144-864E-DB3182D359C4}" sibTransId="{AE3E99D4-61DA-E342-BE55-425BA6CF7F41}"/>
    <dgm:cxn modelId="{BF411340-D934-B440-A794-058B123CAECD}" type="presOf" srcId="{8A421F5A-FEAD-3B48-8B9B-53C8823BA6DD}" destId="{A379C99A-9034-A846-A299-5C95DEA12F58}" srcOrd="0" destOrd="0" presId="urn:microsoft.com/office/officeart/2008/layout/AlternatingHexagons"/>
    <dgm:cxn modelId="{0CBB790E-4733-6F4B-AD2F-2A25073EC698}" srcId="{3D452B92-86EF-1B41-AB41-A6460FE01585}" destId="{B9B839E9-FF1E-3F44-B442-A793E5A27DA9}" srcOrd="2" destOrd="0" parTransId="{40166F86-FEB9-994C-AD0C-DCBBAF27CBD5}" sibTransId="{9BD48D43-3FC9-4644-8EE4-A3699EFCEABA}"/>
    <dgm:cxn modelId="{B41A52F4-17F8-9D46-B9DF-9D279E69511F}" srcId="{8A421F5A-FEAD-3B48-8B9B-53C8823BA6DD}" destId="{82155F5A-814C-5C47-9C80-ACB1A2047434}" srcOrd="0" destOrd="0" parTransId="{D311918C-B501-6E4F-8B15-8241CD9E90F9}" sibTransId="{16BB8B7A-C8FB-C84E-A8BB-14DF38FD139A}"/>
    <dgm:cxn modelId="{E6E9F480-97FB-4444-AC4C-8A4B86D43468}" srcId="{3D452B92-86EF-1B41-AB41-A6460FE01585}" destId="{FD158D11-831C-044A-8FB9-5BF90B3F56B1}" srcOrd="3" destOrd="0" parTransId="{60F4BC82-46BF-A142-8CC6-E14B494DC92B}" sibTransId="{4A810AB2-ACBF-DB4D-90C8-EAB5DE4544DB}"/>
    <dgm:cxn modelId="{300591DB-5521-2E47-9FBD-08A835FE2725}" type="presOf" srcId="{3D338030-D671-0F4E-93FF-C56F1DC4E847}" destId="{0EC6A6B4-F3C0-F34C-A255-DF95772CC0D4}" srcOrd="0" destOrd="0" presId="urn:microsoft.com/office/officeart/2008/layout/AlternatingHexagons"/>
    <dgm:cxn modelId="{CBCA1D1D-A9E4-E14D-9822-7D3D439E7D4D}" type="presOf" srcId="{B9B839E9-FF1E-3F44-B442-A793E5A27DA9}" destId="{AEF94F72-C7E5-1C41-A206-D71D821CA530}" srcOrd="0" destOrd="2" presId="urn:microsoft.com/office/officeart/2008/layout/AlternatingHexagons"/>
    <dgm:cxn modelId="{0F2EF654-9FBC-1143-8631-609510578C75}" type="presOf" srcId="{B71058A4-F427-584B-9E85-8EBC6C54AA86}" destId="{882D2025-E0E6-454C-8DF0-9DDC72565626}" srcOrd="0" destOrd="0" presId="urn:microsoft.com/office/officeart/2008/layout/AlternatingHexagons"/>
    <dgm:cxn modelId="{7361D36D-F4AB-4A42-A056-AA0C8B29CB12}" srcId="{8A421F5A-FEAD-3B48-8B9B-53C8823BA6DD}" destId="{A2046AD0-3AE7-BC46-9EEF-66142AAAB31C}" srcOrd="1" destOrd="0" parTransId="{8ED517A6-8129-2C42-939C-B6E6CE6CEEE1}" sibTransId="{6E6F377B-03BA-A64E-A6F0-A22C01D7C52E}"/>
    <dgm:cxn modelId="{0A7B27F1-545B-524E-AAA5-B38A736A6A11}" type="presOf" srcId="{FD158D11-831C-044A-8FB9-5BF90B3F56B1}" destId="{AEF94F72-C7E5-1C41-A206-D71D821CA530}" srcOrd="0" destOrd="3" presId="urn:microsoft.com/office/officeart/2008/layout/AlternatingHexagons"/>
    <dgm:cxn modelId="{CB25C9AA-B4CE-F04A-838B-93C19A58740D}" type="presOf" srcId="{82155F5A-814C-5C47-9C80-ACB1A2047434}" destId="{5B40170D-607B-F44D-9921-6E02F59FE99E}" srcOrd="0" destOrd="0" presId="urn:microsoft.com/office/officeart/2008/layout/AlternatingHexagons"/>
    <dgm:cxn modelId="{DAE20F83-A0D7-FD43-9921-9BB660C2F2EF}" type="presOf" srcId="{B958297B-AAA9-6346-947E-A154821AE4A1}" destId="{AEF94F72-C7E5-1C41-A206-D71D821CA530}" srcOrd="0" destOrd="1" presId="urn:microsoft.com/office/officeart/2008/layout/AlternatingHexagons"/>
    <dgm:cxn modelId="{7858ED60-D2A4-7043-A3F7-97B8369E49EF}" srcId="{B71058A4-F427-584B-9E85-8EBC6C54AA86}" destId="{8A421F5A-FEAD-3B48-8B9B-53C8823BA6DD}" srcOrd="0" destOrd="0" parTransId="{05348FF1-0817-B045-AE9D-C648ADA06F18}" sibTransId="{219F8230-9CA2-8346-9ABC-70051725F63C}"/>
    <dgm:cxn modelId="{B0983370-6936-F843-8345-13E829D3EDBD}" srcId="{8A421F5A-FEAD-3B48-8B9B-53C8823BA6DD}" destId="{9725165F-E41E-6741-B053-C60EA7912276}" srcOrd="2" destOrd="0" parTransId="{0A76B66B-3DF9-4B41-9B88-1AB2882BADE2}" sibTransId="{A058C626-60BB-0349-A592-76F8EB780A98}"/>
    <dgm:cxn modelId="{566B3EEF-6A87-4443-B3D2-99B2941FDED4}" type="presOf" srcId="{E939BD5A-4687-1445-8702-8FA4D3736889}" destId="{9888806E-075E-E04D-8618-387436334582}" srcOrd="0" destOrd="0" presId="urn:microsoft.com/office/officeart/2008/layout/AlternatingHexagons"/>
    <dgm:cxn modelId="{9C4CD7CD-4020-184F-98E8-DD6754653A0D}" type="presOf" srcId="{A2046AD0-3AE7-BC46-9EEF-66142AAAB31C}" destId="{5B40170D-607B-F44D-9921-6E02F59FE99E}" srcOrd="0" destOrd="1" presId="urn:microsoft.com/office/officeart/2008/layout/AlternatingHexagons"/>
    <dgm:cxn modelId="{7293FF4F-FB8B-A44A-8C02-87102CDC22B6}" srcId="{B71058A4-F427-584B-9E85-8EBC6C54AA86}" destId="{D0DBB8D4-1FD3-0B45-B46C-A16D82AEB048}" srcOrd="2" destOrd="0" parTransId="{35A59745-5B42-D844-A374-95DA059A60CD}" sibTransId="{3D338030-D671-0F4E-93FF-C56F1DC4E847}"/>
    <dgm:cxn modelId="{26A05B8C-90F3-7348-8D16-2AC9B328F3AE}" type="presOf" srcId="{3A281965-AF29-F746-9EE9-17A6AF6635AD}" destId="{AEF94F72-C7E5-1C41-A206-D71D821CA530}" srcOrd="0" destOrd="0" presId="urn:microsoft.com/office/officeart/2008/layout/AlternatingHexagons"/>
    <dgm:cxn modelId="{96EA88DD-90B7-9A4E-9E69-0714ED3541B1}" srcId="{B71058A4-F427-584B-9E85-8EBC6C54AA86}" destId="{3D452B92-86EF-1B41-AB41-A6460FE01585}" srcOrd="1" destOrd="0" parTransId="{801BFF11-F862-2B4E-9C9A-DC884F164A21}" sibTransId="{E939BD5A-4687-1445-8702-8FA4D3736889}"/>
    <dgm:cxn modelId="{6D770B9B-0274-1840-9D24-71D2B426A58C}" type="presOf" srcId="{9725165F-E41E-6741-B053-C60EA7912276}" destId="{5B40170D-607B-F44D-9921-6E02F59FE99E}" srcOrd="0" destOrd="2" presId="urn:microsoft.com/office/officeart/2008/layout/AlternatingHexagons"/>
    <dgm:cxn modelId="{5625455E-E4AE-934F-B246-1F753AB69ED0}" type="presOf" srcId="{D0DBB8D4-1FD3-0B45-B46C-A16D82AEB048}" destId="{976921B3-7DBC-664F-AAC7-EEE753F296EF}" srcOrd="0" destOrd="0" presId="urn:microsoft.com/office/officeart/2008/layout/AlternatingHexagons"/>
    <dgm:cxn modelId="{C202BE7C-586F-114E-872C-142082A85178}" type="presParOf" srcId="{882D2025-E0E6-454C-8DF0-9DDC72565626}" destId="{2B421971-A3C6-F84D-8F3B-462C191D28F5}" srcOrd="0" destOrd="0" presId="urn:microsoft.com/office/officeart/2008/layout/AlternatingHexagons"/>
    <dgm:cxn modelId="{3F8FF4B6-7B53-3140-B0AC-3D03305BD4A4}" type="presParOf" srcId="{2B421971-A3C6-F84D-8F3B-462C191D28F5}" destId="{A379C99A-9034-A846-A299-5C95DEA12F58}" srcOrd="0" destOrd="0" presId="urn:microsoft.com/office/officeart/2008/layout/AlternatingHexagons"/>
    <dgm:cxn modelId="{233BFB75-8D38-E74B-9701-5EDFBCEAEAF1}" type="presParOf" srcId="{2B421971-A3C6-F84D-8F3B-462C191D28F5}" destId="{5B40170D-607B-F44D-9921-6E02F59FE99E}" srcOrd="1" destOrd="0" presId="urn:microsoft.com/office/officeart/2008/layout/AlternatingHexagons"/>
    <dgm:cxn modelId="{90E7AAC1-886C-AF4B-853F-9AA17CE3C9E3}" type="presParOf" srcId="{2B421971-A3C6-F84D-8F3B-462C191D28F5}" destId="{D55DF0D1-C7D1-224D-9087-8350C761924C}" srcOrd="2" destOrd="0" presId="urn:microsoft.com/office/officeart/2008/layout/AlternatingHexagons"/>
    <dgm:cxn modelId="{7553B9C1-D677-9348-B78B-C5F2D3412B6D}" type="presParOf" srcId="{2B421971-A3C6-F84D-8F3B-462C191D28F5}" destId="{54251B8D-54FA-CA41-BDD6-8E1C6E90142F}" srcOrd="3" destOrd="0" presId="urn:microsoft.com/office/officeart/2008/layout/AlternatingHexagons"/>
    <dgm:cxn modelId="{62B37D15-4657-C04C-A0B8-F720B86B1E09}" type="presParOf" srcId="{2B421971-A3C6-F84D-8F3B-462C191D28F5}" destId="{B42840EF-423E-0D4A-B14B-FA6C51268A56}" srcOrd="4" destOrd="0" presId="urn:microsoft.com/office/officeart/2008/layout/AlternatingHexagons"/>
    <dgm:cxn modelId="{6B07FCB8-6F53-634F-BAFA-28E3BA9A14C6}" type="presParOf" srcId="{882D2025-E0E6-454C-8DF0-9DDC72565626}" destId="{70F74C6E-8A24-9042-A7A8-D2BAA4F047E8}" srcOrd="1" destOrd="0" presId="urn:microsoft.com/office/officeart/2008/layout/AlternatingHexagons"/>
    <dgm:cxn modelId="{322F1EC6-54AC-5D4F-86EB-49D420560673}" type="presParOf" srcId="{882D2025-E0E6-454C-8DF0-9DDC72565626}" destId="{E33138E5-C39D-AE44-871F-F5FBC184CE58}" srcOrd="2" destOrd="0" presId="urn:microsoft.com/office/officeart/2008/layout/AlternatingHexagons"/>
    <dgm:cxn modelId="{A718B7DA-DD70-CD49-967B-B8889E554B01}" type="presParOf" srcId="{E33138E5-C39D-AE44-871F-F5FBC184CE58}" destId="{133241ED-BB49-4548-8059-D480E64CAA7A}" srcOrd="0" destOrd="0" presId="urn:microsoft.com/office/officeart/2008/layout/AlternatingHexagons"/>
    <dgm:cxn modelId="{149B61E7-0D7D-D043-A799-B724DCB1D2F3}" type="presParOf" srcId="{E33138E5-C39D-AE44-871F-F5FBC184CE58}" destId="{AEF94F72-C7E5-1C41-A206-D71D821CA530}" srcOrd="1" destOrd="0" presId="urn:microsoft.com/office/officeart/2008/layout/AlternatingHexagons"/>
    <dgm:cxn modelId="{C12A2B6A-F3C3-6145-94EB-954C1A914B4B}" type="presParOf" srcId="{E33138E5-C39D-AE44-871F-F5FBC184CE58}" destId="{30A6BEAE-8FA0-1647-9B03-334E3A684449}" srcOrd="2" destOrd="0" presId="urn:microsoft.com/office/officeart/2008/layout/AlternatingHexagons"/>
    <dgm:cxn modelId="{E9CB6E53-29D3-5A4C-97B2-02FCA3E21F54}" type="presParOf" srcId="{E33138E5-C39D-AE44-871F-F5FBC184CE58}" destId="{6AECCB0B-6C84-C848-9772-193FC3D7E169}" srcOrd="3" destOrd="0" presId="urn:microsoft.com/office/officeart/2008/layout/AlternatingHexagons"/>
    <dgm:cxn modelId="{A9A3E26B-896C-8448-897C-A7A84CA5411E}" type="presParOf" srcId="{E33138E5-C39D-AE44-871F-F5FBC184CE58}" destId="{9888806E-075E-E04D-8618-387436334582}" srcOrd="4" destOrd="0" presId="urn:microsoft.com/office/officeart/2008/layout/AlternatingHexagons"/>
    <dgm:cxn modelId="{74079132-1E68-0B4F-9474-FB1E962DF29C}" type="presParOf" srcId="{882D2025-E0E6-454C-8DF0-9DDC72565626}" destId="{11AEEA76-6B84-CE40-94EC-9235B63A5E5B}" srcOrd="3" destOrd="0" presId="urn:microsoft.com/office/officeart/2008/layout/AlternatingHexagons"/>
    <dgm:cxn modelId="{7B061421-B281-9544-94E1-8455A64F419E}" type="presParOf" srcId="{882D2025-E0E6-454C-8DF0-9DDC72565626}" destId="{C0A7453A-FF6A-0C49-9EE4-926D1C63A558}" srcOrd="4" destOrd="0" presId="urn:microsoft.com/office/officeart/2008/layout/AlternatingHexagons"/>
    <dgm:cxn modelId="{F3425661-E123-8B4A-B1CB-B9C4A81ADD05}" type="presParOf" srcId="{C0A7453A-FF6A-0C49-9EE4-926D1C63A558}" destId="{976921B3-7DBC-664F-AAC7-EEE753F296EF}" srcOrd="0" destOrd="0" presId="urn:microsoft.com/office/officeart/2008/layout/AlternatingHexagons"/>
    <dgm:cxn modelId="{CB5CFE37-76DE-9346-8FCB-376CE2129657}" type="presParOf" srcId="{C0A7453A-FF6A-0C49-9EE4-926D1C63A558}" destId="{C24AFFF8-6041-5C47-998B-43F060F10E30}" srcOrd="1" destOrd="0" presId="urn:microsoft.com/office/officeart/2008/layout/AlternatingHexagons"/>
    <dgm:cxn modelId="{DF2B3048-743D-B844-8A24-EBCE50884BE9}" type="presParOf" srcId="{C0A7453A-FF6A-0C49-9EE4-926D1C63A558}" destId="{EED742EF-19F7-7645-BCB9-259671DB845C}" srcOrd="2" destOrd="0" presId="urn:microsoft.com/office/officeart/2008/layout/AlternatingHexagons"/>
    <dgm:cxn modelId="{787EDB8B-3109-D64B-B62C-4E9E0ECD2076}" type="presParOf" srcId="{C0A7453A-FF6A-0C49-9EE4-926D1C63A558}" destId="{5E5CC27F-B094-AB45-8CD9-96A43D4C1025}" srcOrd="3" destOrd="0" presId="urn:microsoft.com/office/officeart/2008/layout/AlternatingHexagons"/>
    <dgm:cxn modelId="{D97D7E30-F73C-1D41-A69D-AA9BBCD9BE45}" type="presParOf" srcId="{C0A7453A-FF6A-0C49-9EE4-926D1C63A558}" destId="{0EC6A6B4-F3C0-F34C-A255-DF95772CC0D4}" srcOrd="4" destOrd="0" presId="urn:microsoft.com/office/officeart/2008/layout/AlternatingHexagon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79C99A-9034-A846-A299-5C95DEA12F58}">
      <dsp:nvSpPr>
        <dsp:cNvPr id="0" name=""/>
        <dsp:cNvSpPr/>
      </dsp:nvSpPr>
      <dsp:spPr>
        <a:xfrm rot="5400000">
          <a:off x="2630104" y="97992"/>
          <a:ext cx="1506471" cy="1310630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400" kern="1200" dirty="0" smtClean="0"/>
            <a:t>Nombre de </a:t>
          </a:r>
          <a:r>
            <a:rPr lang="fr-FR" sz="1400" kern="1200" dirty="0" err="1" smtClean="0"/>
            <a:t>Plate-formes</a:t>
          </a:r>
          <a:endParaRPr lang="fr-FR" sz="1400" kern="1200" dirty="0"/>
        </a:p>
      </dsp:txBody>
      <dsp:txXfrm rot="-5400000">
        <a:off x="2932264" y="234830"/>
        <a:ext cx="902150" cy="1036955"/>
      </dsp:txXfrm>
    </dsp:sp>
    <dsp:sp modelId="{5B40170D-607B-F44D-9921-6E02F59FE99E}">
      <dsp:nvSpPr>
        <dsp:cNvPr id="0" name=""/>
        <dsp:cNvSpPr/>
      </dsp:nvSpPr>
      <dsp:spPr>
        <a:xfrm>
          <a:off x="4078426" y="301365"/>
          <a:ext cx="1681222" cy="9038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Android</a:t>
          </a:r>
          <a:endParaRPr lang="fr-FR" sz="1100" kern="1200" dirty="0"/>
        </a:p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iOS</a:t>
          </a:r>
          <a:endParaRPr lang="fr-FR" sz="1100" kern="1200" dirty="0"/>
        </a:p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Windows...</a:t>
          </a:r>
          <a:endParaRPr lang="fr-FR" sz="1100" kern="1200" dirty="0"/>
        </a:p>
      </dsp:txBody>
      <dsp:txXfrm>
        <a:off x="4078426" y="301365"/>
        <a:ext cx="1681222" cy="903882"/>
      </dsp:txXfrm>
    </dsp:sp>
    <dsp:sp modelId="{B42840EF-423E-0D4A-B14B-FA6C51268A56}">
      <dsp:nvSpPr>
        <dsp:cNvPr id="0" name=""/>
        <dsp:cNvSpPr/>
      </dsp:nvSpPr>
      <dsp:spPr>
        <a:xfrm rot="5400000">
          <a:off x="1214624" y="97992"/>
          <a:ext cx="1506471" cy="1310630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3600" kern="1200"/>
        </a:p>
      </dsp:txBody>
      <dsp:txXfrm rot="-5400000">
        <a:off x="1516784" y="234830"/>
        <a:ext cx="902150" cy="1036955"/>
      </dsp:txXfrm>
    </dsp:sp>
    <dsp:sp modelId="{133241ED-BB49-4548-8059-D480E64CAA7A}">
      <dsp:nvSpPr>
        <dsp:cNvPr id="0" name=""/>
        <dsp:cNvSpPr/>
      </dsp:nvSpPr>
      <dsp:spPr>
        <a:xfrm rot="5400000">
          <a:off x="1919652" y="1376684"/>
          <a:ext cx="1506471" cy="1310630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400" kern="1200" dirty="0" smtClean="0"/>
            <a:t>Fonctions</a:t>
          </a:r>
          <a:endParaRPr lang="fr-FR" sz="1400" kern="1200" dirty="0"/>
        </a:p>
      </dsp:txBody>
      <dsp:txXfrm rot="-5400000">
        <a:off x="2221812" y="1513522"/>
        <a:ext cx="902150" cy="1036955"/>
      </dsp:txXfrm>
    </dsp:sp>
    <dsp:sp modelId="{AEF94F72-C7E5-1C41-A206-D71D821CA530}">
      <dsp:nvSpPr>
        <dsp:cNvPr id="0" name=""/>
        <dsp:cNvSpPr/>
      </dsp:nvSpPr>
      <dsp:spPr>
        <a:xfrm>
          <a:off x="336351" y="1580058"/>
          <a:ext cx="1626989" cy="9038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err="1" smtClean="0"/>
            <a:t>Auth</a:t>
          </a:r>
          <a:endParaRPr lang="fr-FR" sz="1100" kern="1200" dirty="0"/>
        </a:p>
        <a:p>
          <a:pPr lvl="0" algn="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données</a:t>
          </a:r>
          <a:endParaRPr lang="fr-FR" sz="1100" kern="1200" dirty="0"/>
        </a:p>
        <a:p>
          <a:pPr lvl="0" algn="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Camera</a:t>
          </a:r>
          <a:endParaRPr lang="fr-FR" sz="1100" kern="1200" dirty="0"/>
        </a:p>
        <a:p>
          <a:pPr lvl="0" algn="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Capteurs...</a:t>
          </a:r>
          <a:endParaRPr lang="fr-FR" sz="1100" kern="1200" dirty="0"/>
        </a:p>
      </dsp:txBody>
      <dsp:txXfrm>
        <a:off x="336351" y="1580058"/>
        <a:ext cx="1626989" cy="903882"/>
      </dsp:txXfrm>
    </dsp:sp>
    <dsp:sp modelId="{9888806E-075E-E04D-8618-387436334582}">
      <dsp:nvSpPr>
        <dsp:cNvPr id="0" name=""/>
        <dsp:cNvSpPr/>
      </dsp:nvSpPr>
      <dsp:spPr>
        <a:xfrm rot="5400000">
          <a:off x="3335133" y="1376684"/>
          <a:ext cx="1506471" cy="1310630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3600" kern="1200"/>
        </a:p>
      </dsp:txBody>
      <dsp:txXfrm rot="-5400000">
        <a:off x="3637293" y="1513522"/>
        <a:ext cx="902150" cy="1036955"/>
      </dsp:txXfrm>
    </dsp:sp>
    <dsp:sp modelId="{976921B3-7DBC-664F-AAC7-EEE753F296EF}">
      <dsp:nvSpPr>
        <dsp:cNvPr id="0" name=""/>
        <dsp:cNvSpPr/>
      </dsp:nvSpPr>
      <dsp:spPr>
        <a:xfrm rot="5400000">
          <a:off x="2630104" y="2655377"/>
          <a:ext cx="1506471" cy="1310630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400" kern="1200" dirty="0" smtClean="0"/>
            <a:t>Nombre d'écrans</a:t>
          </a:r>
          <a:endParaRPr lang="fr-FR" sz="1400" kern="1200" dirty="0"/>
        </a:p>
      </dsp:txBody>
      <dsp:txXfrm rot="-5400000">
        <a:off x="2932264" y="2792215"/>
        <a:ext cx="902150" cy="1036955"/>
      </dsp:txXfrm>
    </dsp:sp>
    <dsp:sp modelId="{C24AFFF8-6041-5C47-998B-43F060F10E30}">
      <dsp:nvSpPr>
        <dsp:cNvPr id="0" name=""/>
        <dsp:cNvSpPr/>
      </dsp:nvSpPr>
      <dsp:spPr>
        <a:xfrm>
          <a:off x="4078426" y="2858751"/>
          <a:ext cx="1681222" cy="9038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EC6A6B4-F3C0-F34C-A255-DF95772CC0D4}">
      <dsp:nvSpPr>
        <dsp:cNvPr id="0" name=""/>
        <dsp:cNvSpPr/>
      </dsp:nvSpPr>
      <dsp:spPr>
        <a:xfrm rot="5400000">
          <a:off x="1214624" y="2655377"/>
          <a:ext cx="1506471" cy="1310630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3600" kern="1200"/>
        </a:p>
      </dsp:txBody>
      <dsp:txXfrm rot="-5400000">
        <a:off x="1516784" y="2792215"/>
        <a:ext cx="902150" cy="103695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rot="90" type="hexagon" r:blip="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rot="90" type="hexagon" r:blip="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9.png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0.34072</cdr:x>
      <cdr:y>0.30654</cdr:y>
    </cdr:from>
    <cdr:to>
      <cdr:x>0.63652</cdr:x>
      <cdr:y>0.61494</cdr:y>
    </cdr:to>
    <cdr:pic>
      <cdr:nvPicPr>
        <cdr:cNvPr id="2" name="Shape 135" descr="osx.png"/>
        <cdr:cNvPicPr preferRelativeResize="0"/>
      </cdr:nvPicPr>
      <cdr:blipFill>
        <a:blip xmlns:a="http://schemas.openxmlformats.org/drawingml/2006/main" xmlns:r="http://schemas.openxmlformats.org/officeDocument/2006/relationships" r:embed="rId1">
          <a:alphaModFix/>
          <a:duotone>
            <a:prstClr val="black"/>
            <a:schemeClr val="accent2">
              <a:tint val="45000"/>
              <a:satMod val="400000"/>
            </a:schemeClr>
          </a:duotone>
        </a:blip>
        <a:stretch xmlns:a="http://schemas.openxmlformats.org/drawingml/2006/main">
          <a:fillRect/>
        </a:stretch>
      </cdr:blipFill>
      <cdr:spPr>
        <a:xfrm xmlns:a="http://schemas.openxmlformats.org/drawingml/2006/main">
          <a:off x="1412075" y="1062318"/>
          <a:ext cx="1225900" cy="1068780"/>
        </a:xfrm>
        <a:prstGeom xmlns:a="http://schemas.openxmlformats.org/drawingml/2006/main" prst="rect">
          <a:avLst/>
        </a:prstGeom>
        <a:noFill xmlns:a="http://schemas.openxmlformats.org/drawingml/2006/main"/>
        <a:ln xmlns:a="http://schemas.openxmlformats.org/drawingml/2006/main">
          <a:noFill/>
        </a:ln>
      </cdr:spPr>
    </cdr:pic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95057831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Shape 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98988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72317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Shape 2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21171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Shape 2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247606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Shape 2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61911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Shape 2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20297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Shape 2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71961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hape 30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Shape 3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5894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Shape 33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Shape 3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598616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Shape 338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Shape 3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71639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Shape 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27607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31229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Shape 1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3184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Shape 1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20097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44292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Shape 1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0151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Shape 1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4180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Shape 1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42556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hyperlink" Target="http://www.a-team.fr" TargetMode="Externa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390525" y="1819275"/>
            <a:ext cx="8222100" cy="9335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390525" y="2789130"/>
            <a:ext cx="8222100" cy="4328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" name="Shape 12"/>
          <p:cNvSpPr/>
          <p:nvPr/>
        </p:nvSpPr>
        <p:spPr>
          <a:xfrm flipH="1">
            <a:off x="8246400" y="4245925"/>
            <a:ext cx="897599" cy="897599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" name="Shape 13"/>
          <p:cNvSpPr/>
          <p:nvPr/>
        </p:nvSpPr>
        <p:spPr>
          <a:xfrm flipH="1">
            <a:off x="8246400" y="4245875"/>
            <a:ext cx="897599" cy="897599"/>
          </a:xfrm>
          <a:prstGeom prst="round1Rect">
            <a:avLst>
              <a:gd name="adj" fmla="val 16667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fr"/>
              <a:t>‹#›</a:t>
            </a:fld>
            <a:endParaRPr lang="f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/>
          <p:nvPr/>
        </p:nvSpPr>
        <p:spPr>
          <a:xfrm flipH="1">
            <a:off x="0" y="0"/>
            <a:ext cx="4572000" cy="51434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54" name="Shape 54"/>
          <p:cNvSpPr/>
          <p:nvPr/>
        </p:nvSpPr>
        <p:spPr>
          <a:xfrm rot="5400000">
            <a:off x="1946424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199" cy="1482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subTitle" idx="1"/>
          </p:nvPr>
        </p:nvSpPr>
        <p:spPr>
          <a:xfrm>
            <a:off x="265500" y="2779466"/>
            <a:ext cx="4045199" cy="1235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0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fr">
                <a:solidFill>
                  <a:schemeClr val="lt1"/>
                </a:solidFill>
              </a:rPr>
              <a:t>‹#›</a:t>
            </a:fld>
            <a:endParaRPr lang="fr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/>
          <p:nvPr/>
        </p:nvSpPr>
        <p:spPr>
          <a:xfrm rot="10800000" flipH="1">
            <a:off x="0" y="0"/>
            <a:ext cx="9144000" cy="46958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61" name="Shape 61"/>
          <p:cNvSpPr/>
          <p:nvPr/>
        </p:nvSpPr>
        <p:spPr>
          <a:xfrm rot="10800000" flipH="1">
            <a:off x="0" y="4622724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body" idx="1"/>
          </p:nvPr>
        </p:nvSpPr>
        <p:spPr>
          <a:xfrm>
            <a:off x="57150" y="4696825"/>
            <a:ext cx="8381999" cy="4467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200">
                <a:solidFill>
                  <a:schemeClr val="lt1"/>
                </a:solidFill>
              </a:defRPr>
            </a:lvl1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fr">
                <a:solidFill>
                  <a:schemeClr val="lt1"/>
                </a:solidFill>
              </a:rPr>
              <a:t>‹#›</a:t>
            </a:fld>
            <a:endParaRPr lang="fr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>
            <a:spLocks noGrp="1"/>
          </p:cNvSpPr>
          <p:nvPr>
            <p:ph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6" name="Shape 66"/>
          <p:cNvSpPr txBox="1">
            <a:spLocks noGrp="1"/>
          </p:cNvSpPr>
          <p:nvPr>
            <p:ph type="body" idx="1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fr"/>
              <a:t>‹#›</a:t>
            </a:fld>
            <a:endParaRPr lang="fr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fr"/>
              <a:t>‹#›</a:t>
            </a:fld>
            <a:endParaRPr lang="f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age de gard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Shape 16" descr="a-teamLogo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279" y="0"/>
            <a:ext cx="683274" cy="46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Shape 17"/>
          <p:cNvSpPr txBox="1">
            <a:spLocks noGrp="1"/>
          </p:cNvSpPr>
          <p:nvPr>
            <p:ph type="subTitle" idx="1"/>
          </p:nvPr>
        </p:nvSpPr>
        <p:spPr>
          <a:xfrm>
            <a:off x="6365400" y="4612525"/>
            <a:ext cx="2744399" cy="4925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EFEFEF"/>
                </a:solidFill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1605750" y="1305075"/>
            <a:ext cx="6064800" cy="21431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None/>
              <a:defRPr>
                <a:latin typeface="Syncopate"/>
                <a:ea typeface="Syncopate"/>
                <a:cs typeface="Syncopate"/>
                <a:sym typeface="Syncopate"/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uverture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Shape 20" descr="a-teamLogo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8868" y="0"/>
            <a:ext cx="752533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Shape 21"/>
          <p:cNvSpPr txBox="1"/>
          <p:nvPr/>
        </p:nvSpPr>
        <p:spPr>
          <a:xfrm>
            <a:off x="3700" y="4919600"/>
            <a:ext cx="3467399" cy="223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 sz="800" u="sng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www.a-team.fr</a:t>
            </a:r>
            <a:r>
              <a:rPr lang="fr" sz="800">
                <a:solidFill>
                  <a:srgbClr val="EFEFEF"/>
                </a:solidFill>
                <a:latin typeface="Calibri"/>
                <a:ea typeface="Calibri"/>
                <a:cs typeface="Calibri"/>
                <a:sym typeface="Calibri"/>
              </a:rPr>
              <a:t> ©2016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7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SzPct val="100000"/>
              <a:defRPr sz="4200"/>
            </a:lvl1pPr>
            <a:lvl2pPr lvl="1">
              <a:spcBef>
                <a:spcPts val="0"/>
              </a:spcBef>
              <a:buSzPct val="100000"/>
              <a:defRPr sz="4200"/>
            </a:lvl2pPr>
            <a:lvl3pPr lvl="2">
              <a:spcBef>
                <a:spcPts val="0"/>
              </a:spcBef>
              <a:buSzPct val="100000"/>
              <a:defRPr sz="4200"/>
            </a:lvl3pPr>
            <a:lvl4pPr lvl="3">
              <a:spcBef>
                <a:spcPts val="0"/>
              </a:spcBef>
              <a:buSzPct val="100000"/>
              <a:defRPr sz="4200"/>
            </a:lvl4pPr>
            <a:lvl5pPr lvl="4">
              <a:spcBef>
                <a:spcPts val="0"/>
              </a:spcBef>
              <a:buSzPct val="100000"/>
              <a:defRPr sz="4200"/>
            </a:lvl5pPr>
            <a:lvl6pPr lvl="5">
              <a:spcBef>
                <a:spcPts val="0"/>
              </a:spcBef>
              <a:buSzPct val="100000"/>
              <a:defRPr sz="4200"/>
            </a:lvl6pPr>
            <a:lvl7pPr lvl="6">
              <a:spcBef>
                <a:spcPts val="0"/>
              </a:spcBef>
              <a:buSzPct val="100000"/>
              <a:defRPr sz="4200"/>
            </a:lvl7pPr>
            <a:lvl8pPr lvl="7">
              <a:spcBef>
                <a:spcPts val="0"/>
              </a:spcBef>
              <a:buSzPct val="100000"/>
              <a:defRPr sz="4200"/>
            </a:lvl8pPr>
            <a:lvl9pPr lvl="8">
              <a:spcBef>
                <a:spcPts val="0"/>
              </a:spcBef>
              <a:buSzPct val="100000"/>
              <a:defRPr sz="42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fr">
                <a:solidFill>
                  <a:schemeClr val="lt1"/>
                </a:solidFill>
              </a:rPr>
              <a:t>‹#›</a:t>
            </a:fld>
            <a:endParaRPr lang="fr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/>
          <p:nvPr/>
        </p:nvSpPr>
        <p:spPr>
          <a:xfrm rot="10800000" flipH="1">
            <a:off x="0" y="1562900"/>
            <a:ext cx="9144000" cy="3580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7" name="Shape 27"/>
          <p:cNvSpPr txBox="1">
            <a:spLocks noGrp="1"/>
          </p:cNvSpPr>
          <p:nvPr>
            <p:ph type="body" idx="1"/>
          </p:nvPr>
        </p:nvSpPr>
        <p:spPr>
          <a:xfrm>
            <a:off x="471900" y="776075"/>
            <a:ext cx="8222100" cy="2710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 dirty="0"/>
          </a:p>
        </p:txBody>
      </p:sp>
      <p:sp>
        <p:nvSpPr>
          <p:cNvPr id="28" name="Shape 28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fr"/>
              <a:t>‹#›</a:t>
            </a:fld>
            <a:endParaRPr lang="fr"/>
          </a:p>
        </p:txBody>
      </p:sp>
      <p:sp>
        <p:nvSpPr>
          <p:cNvPr id="29" name="Shape 29"/>
          <p:cNvSpPr/>
          <p:nvPr/>
        </p:nvSpPr>
        <p:spPr>
          <a:xfrm>
            <a:off x="0" y="469401"/>
            <a:ext cx="9144000" cy="1093499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0" name="Shape 30"/>
          <p:cNvSpPr txBox="1">
            <a:spLocks noGrp="1"/>
          </p:cNvSpPr>
          <p:nvPr>
            <p:ph type="title"/>
          </p:nvPr>
        </p:nvSpPr>
        <p:spPr>
          <a:xfrm>
            <a:off x="471900" y="-23274"/>
            <a:ext cx="8222100" cy="492676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SzPct val="100000"/>
              <a:defRPr sz="2400"/>
            </a:lvl1pPr>
            <a:lvl2pPr lvl="1" rtl="0">
              <a:spcBef>
                <a:spcPts val="0"/>
              </a:spcBef>
              <a:buSzPct val="100000"/>
              <a:defRPr sz="2400"/>
            </a:lvl2pPr>
            <a:lvl3pPr lvl="2" rtl="0">
              <a:spcBef>
                <a:spcPts val="0"/>
              </a:spcBef>
              <a:buSzPct val="100000"/>
              <a:defRPr sz="2400"/>
            </a:lvl3pPr>
            <a:lvl4pPr lvl="3" rtl="0">
              <a:spcBef>
                <a:spcPts val="0"/>
              </a:spcBef>
              <a:buSzPct val="100000"/>
              <a:defRPr sz="2400"/>
            </a:lvl4pPr>
            <a:lvl5pPr lvl="4" rtl="0">
              <a:spcBef>
                <a:spcPts val="0"/>
              </a:spcBef>
              <a:buSzPct val="100000"/>
              <a:defRPr sz="2400"/>
            </a:lvl5pPr>
            <a:lvl6pPr lvl="5" rtl="0">
              <a:spcBef>
                <a:spcPts val="0"/>
              </a:spcBef>
              <a:buSzPct val="100000"/>
              <a:defRPr sz="2400"/>
            </a:lvl6pPr>
            <a:lvl7pPr lvl="6" rtl="0">
              <a:spcBef>
                <a:spcPts val="0"/>
              </a:spcBef>
              <a:buSzPct val="100000"/>
              <a:defRPr sz="2400"/>
            </a:lvl7pPr>
            <a:lvl8pPr lvl="7" rtl="0">
              <a:spcBef>
                <a:spcPts val="0"/>
              </a:spcBef>
              <a:buSzPct val="100000"/>
              <a:defRPr sz="2400"/>
            </a:lvl8pPr>
            <a:lvl9pPr lvl="8" rtl="0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/>
          <p:nvPr/>
        </p:nvSpPr>
        <p:spPr>
          <a:xfrm rot="10800000" flipH="1">
            <a:off x="0" y="1533123"/>
            <a:ext cx="9144000" cy="361037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3" name="Shape 33"/>
          <p:cNvSpPr/>
          <p:nvPr/>
        </p:nvSpPr>
        <p:spPr>
          <a:xfrm>
            <a:off x="0" y="439624"/>
            <a:ext cx="9144000" cy="1093499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4" name="Shape 34"/>
          <p:cNvSpPr txBox="1">
            <a:spLocks noGrp="1"/>
          </p:cNvSpPr>
          <p:nvPr>
            <p:ph type="title"/>
          </p:nvPr>
        </p:nvSpPr>
        <p:spPr>
          <a:xfrm>
            <a:off x="471900" y="-23275"/>
            <a:ext cx="8222100" cy="4628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471900" y="928475"/>
            <a:ext cx="3999899" cy="2710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body" idx="2"/>
          </p:nvPr>
        </p:nvSpPr>
        <p:spPr>
          <a:xfrm>
            <a:off x="4694250" y="928475"/>
            <a:ext cx="3999899" cy="2710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fr"/>
              <a:t>‹#›</a:t>
            </a:fld>
            <a:endParaRPr lang="f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/>
          <p:nvPr userDrawn="1"/>
        </p:nvSpPr>
        <p:spPr>
          <a:xfrm rot="10800000" flipH="1">
            <a:off x="0" y="469401"/>
            <a:ext cx="9144000" cy="467409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1" name="Shape 41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599" cy="453051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SzPct val="100000"/>
              <a:defRPr sz="1800"/>
            </a:lvl1pPr>
            <a:lvl2pPr lvl="1">
              <a:spcBef>
                <a:spcPts val="0"/>
              </a:spcBef>
              <a:buSzPct val="100000"/>
              <a:defRPr sz="1800"/>
            </a:lvl2pPr>
            <a:lvl3pPr lvl="2">
              <a:spcBef>
                <a:spcPts val="0"/>
              </a:spcBef>
              <a:buSzPct val="100000"/>
              <a:defRPr sz="1800"/>
            </a:lvl3pPr>
            <a:lvl4pPr lvl="3">
              <a:spcBef>
                <a:spcPts val="0"/>
              </a:spcBef>
              <a:buSzPct val="100000"/>
              <a:defRPr sz="1800"/>
            </a:lvl4pPr>
            <a:lvl5pPr lvl="4">
              <a:spcBef>
                <a:spcPts val="0"/>
              </a:spcBef>
              <a:buSzPct val="100000"/>
              <a:defRPr sz="1800"/>
            </a:lvl5pPr>
            <a:lvl6pPr lvl="5">
              <a:spcBef>
                <a:spcPts val="0"/>
              </a:spcBef>
              <a:buSzPct val="100000"/>
              <a:defRPr sz="1800"/>
            </a:lvl6pPr>
            <a:lvl7pPr lvl="6">
              <a:spcBef>
                <a:spcPts val="0"/>
              </a:spcBef>
              <a:buSzPct val="100000"/>
              <a:defRPr sz="1800"/>
            </a:lvl7pPr>
            <a:lvl8pPr lvl="7">
              <a:spcBef>
                <a:spcPts val="0"/>
              </a:spcBef>
              <a:buSzPct val="100000"/>
              <a:defRPr sz="1800"/>
            </a:lvl8pPr>
            <a:lvl9pPr lvl="8">
              <a:spcBef>
                <a:spcPts val="0"/>
              </a:spcBef>
              <a:buSzPct val="100000"/>
              <a:defRPr sz="1800"/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fr"/>
              <a:t>‹#›</a:t>
            </a:fld>
            <a:endParaRPr lang="fr"/>
          </a:p>
        </p:txBody>
      </p:sp>
      <p:sp>
        <p:nvSpPr>
          <p:cNvPr id="6" name="Shape 29"/>
          <p:cNvSpPr/>
          <p:nvPr userDrawn="1"/>
        </p:nvSpPr>
        <p:spPr>
          <a:xfrm>
            <a:off x="0" y="469401"/>
            <a:ext cx="9144000" cy="1093499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1" y="0"/>
            <a:ext cx="3276597" cy="5143499"/>
          </a:xfrm>
          <a:prstGeom prst="rect">
            <a:avLst/>
          </a:prstGeom>
          <a:gradFill>
            <a:gsLst>
              <a:gs pos="0">
                <a:srgbClr val="00B050"/>
              </a:gs>
              <a:gs pos="100000">
                <a:schemeClr val="accent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Shape 44"/>
          <p:cNvSpPr txBox="1"/>
          <p:nvPr/>
        </p:nvSpPr>
        <p:spPr>
          <a:xfrm rot="10800000" flipH="1">
            <a:off x="3276600" y="25"/>
            <a:ext cx="5867400" cy="51434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5" name="Shape 45"/>
          <p:cNvSpPr/>
          <p:nvPr/>
        </p:nvSpPr>
        <p:spPr>
          <a:xfrm rot="-5400000">
            <a:off x="840226" y="2436373"/>
            <a:ext cx="5143499" cy="270753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title"/>
          </p:nvPr>
        </p:nvSpPr>
        <p:spPr>
          <a:xfrm>
            <a:off x="73677" y="53000"/>
            <a:ext cx="2807999" cy="9533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18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endParaRPr dirty="0"/>
          </a:p>
        </p:txBody>
      </p:sp>
      <p:sp>
        <p:nvSpPr>
          <p:cNvPr id="47" name="Shape 47"/>
          <p:cNvSpPr txBox="1">
            <a:spLocks noGrp="1"/>
          </p:cNvSpPr>
          <p:nvPr>
            <p:ph type="body" idx="1"/>
          </p:nvPr>
        </p:nvSpPr>
        <p:spPr>
          <a:xfrm>
            <a:off x="226075" y="1008600"/>
            <a:ext cx="2807999" cy="31634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fr"/>
              <a:t>‹#›</a:t>
            </a:fld>
            <a:endParaRPr lang="f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SzPct val="100000"/>
              <a:defRPr sz="6000"/>
            </a:lvl1pPr>
            <a:lvl2pPr lvl="1">
              <a:spcBef>
                <a:spcPts val="0"/>
              </a:spcBef>
              <a:buSzPct val="100000"/>
              <a:defRPr sz="6000"/>
            </a:lvl2pPr>
            <a:lvl3pPr lvl="2">
              <a:spcBef>
                <a:spcPts val="0"/>
              </a:spcBef>
              <a:buSzPct val="100000"/>
              <a:defRPr sz="6000"/>
            </a:lvl3pPr>
            <a:lvl4pPr lvl="3">
              <a:spcBef>
                <a:spcPts val="0"/>
              </a:spcBef>
              <a:buSzPct val="100000"/>
              <a:defRPr sz="6000"/>
            </a:lvl4pPr>
            <a:lvl5pPr lvl="4">
              <a:spcBef>
                <a:spcPts val="0"/>
              </a:spcBef>
              <a:buSzPct val="100000"/>
              <a:defRPr sz="6000"/>
            </a:lvl5pPr>
            <a:lvl6pPr lvl="5">
              <a:spcBef>
                <a:spcPts val="0"/>
              </a:spcBef>
              <a:buSzPct val="100000"/>
              <a:defRPr sz="6000"/>
            </a:lvl6pPr>
            <a:lvl7pPr lvl="6">
              <a:spcBef>
                <a:spcPts val="0"/>
              </a:spcBef>
              <a:buSzPct val="100000"/>
              <a:defRPr sz="6000"/>
            </a:lvl7pPr>
            <a:lvl8pPr lvl="7">
              <a:spcBef>
                <a:spcPts val="0"/>
              </a:spcBef>
              <a:buSzPct val="100000"/>
              <a:defRPr sz="6000"/>
            </a:lvl8pPr>
            <a:lvl9pPr lvl="8">
              <a:spcBef>
                <a:spcPts val="0"/>
              </a:spcBef>
              <a:buSzPct val="100000"/>
              <a:defRPr sz="6000"/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fr">
                <a:solidFill>
                  <a:schemeClr val="lt1"/>
                </a:solidFill>
              </a:rPr>
              <a:t>‹#›</a:t>
            </a:fld>
            <a:endParaRPr lang="fr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5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5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Font typeface="Roboto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fr"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lang="fr" sz="10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1" Type="http://schemas.openxmlformats.org/officeDocument/2006/relationships/hyperlink" Target="https://estimatemyapp.com/)" TargetMode="External"/><Relationship Id="rId12" Type="http://schemas.openxmlformats.org/officeDocument/2006/relationships/hyperlink" Target="https://www.combiencoutemonapp.com/)" TargetMode="External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Relationship Id="rId3" Type="http://schemas.openxmlformats.org/officeDocument/2006/relationships/hyperlink" Target="http://howmuchtobuildanapp.com/)" TargetMode="External"/><Relationship Id="rId4" Type="http://schemas.openxmlformats.org/officeDocument/2006/relationships/hyperlink" Target="http://appestimator.tusnuadesigns.net/)" TargetMode="External"/><Relationship Id="rId5" Type="http://schemas.openxmlformats.org/officeDocument/2006/relationships/hyperlink" Target="https://www.imason.com/mobile-app-calculator)" TargetMode="External"/><Relationship Id="rId6" Type="http://schemas.openxmlformats.org/officeDocument/2006/relationships/hyperlink" Target="http://www.kinvey.com/app-cost-estimator)" TargetMode="External"/><Relationship Id="rId7" Type="http://schemas.openxmlformats.org/officeDocument/2006/relationships/hyperlink" Target="http://www.propelics.com/enterprise-mobile-app-cost-calculator/)" TargetMode="External"/><Relationship Id="rId8" Type="http://schemas.openxmlformats.org/officeDocument/2006/relationships/hyperlink" Target="https://www.visualize-roi.com/launch/kony/cloud/)" TargetMode="External"/><Relationship Id="rId9" Type="http://schemas.openxmlformats.org/officeDocument/2006/relationships/hyperlink" Target="http://howmuchtomakeanapp.com/)" TargetMode="External"/><Relationship Id="rId10" Type="http://schemas.openxmlformats.org/officeDocument/2006/relationships/hyperlink" Target="https://waspmobile.com/services/mobile/app-cost-calculator/)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Relationship Id="rId3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1.png"/><Relationship Id="rId7" Type="http://schemas.openxmlformats.org/officeDocument/2006/relationships/image" Target="../media/image15.png"/><Relationship Id="rId8" Type="http://schemas.openxmlformats.org/officeDocument/2006/relationships/image" Target="../media/image16.png"/><Relationship Id="rId9" Type="http://schemas.openxmlformats.org/officeDocument/2006/relationships/image" Target="../media/image17.png"/><Relationship Id="rId10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1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3.png"/><Relationship Id="rId12" Type="http://schemas.openxmlformats.org/officeDocument/2006/relationships/image" Target="../media/image24.png"/><Relationship Id="rId13" Type="http://schemas.openxmlformats.org/officeDocument/2006/relationships/image" Target="../media/image25.png"/><Relationship Id="rId14" Type="http://schemas.openxmlformats.org/officeDocument/2006/relationships/image" Target="../media/image26.png"/><Relationship Id="rId15" Type="http://schemas.openxmlformats.org/officeDocument/2006/relationships/image" Target="../media/image27.png"/><Relationship Id="rId16" Type="http://schemas.openxmlformats.org/officeDocument/2006/relationships/image" Target="../media/image28.png"/><Relationship Id="rId17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Relationship Id="rId4" Type="http://schemas.openxmlformats.org/officeDocument/2006/relationships/image" Target="../media/image9.png"/><Relationship Id="rId5" Type="http://schemas.openxmlformats.org/officeDocument/2006/relationships/image" Target="../media/image8.png"/><Relationship Id="rId6" Type="http://schemas.openxmlformats.org/officeDocument/2006/relationships/image" Target="../media/image11.png"/><Relationship Id="rId7" Type="http://schemas.openxmlformats.org/officeDocument/2006/relationships/image" Target="../media/image19.png"/><Relationship Id="rId8" Type="http://schemas.openxmlformats.org/officeDocument/2006/relationships/image" Target="../media/image20.png"/><Relationship Id="rId9" Type="http://schemas.openxmlformats.org/officeDocument/2006/relationships/image" Target="../media/image21.png"/><Relationship Id="rId10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image" Target="../media/image32.png"/><Relationship Id="rId7" Type="http://schemas.openxmlformats.org/officeDocument/2006/relationships/image" Target="../media/image33.png"/><Relationship Id="rId8" Type="http://schemas.openxmlformats.org/officeDocument/2006/relationships/image" Target="../media/image34.png"/><Relationship Id="rId9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35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6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0.jp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chart" Target="../charts/chart2.xml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4" Type="http://schemas.openxmlformats.org/officeDocument/2006/relationships/hyperlink" Target="https://developer.android.com/about/dashboards/index.html" TargetMode="External"/><Relationship Id="rId5" Type="http://schemas.openxmlformats.org/officeDocument/2006/relationships/image" Target="../media/image10.png"/><Relationship Id="rId6" Type="http://schemas.openxmlformats.org/officeDocument/2006/relationships/chart" Target="../charts/chart4.xml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4" Type="http://schemas.openxmlformats.org/officeDocument/2006/relationships/image" Target="../media/image13.tiff"/><Relationship Id="rId5" Type="http://schemas.openxmlformats.org/officeDocument/2006/relationships/hyperlink" Target="http://resources.kinvey.com/docs/State+of+Enterprise+Mobility+Survey+2014+-+Kinvey.pdf" TargetMode="External"/><Relationship Id="rId6" Type="http://schemas.openxmlformats.org/officeDocument/2006/relationships/hyperlink" Target="https://www.forrester.com/report/The+Forrester+Wave+Mobile+Development+Platforms+Q4+2016/-/E-RES133266" TargetMode="External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Relationship Id="rId3" Type="http://schemas.openxmlformats.org/officeDocument/2006/relationships/chart" Target="../charts/char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>
            <a:spLocks noGrp="1"/>
          </p:cNvSpPr>
          <p:nvPr>
            <p:ph type="title" idx="4294967295"/>
          </p:nvPr>
        </p:nvSpPr>
        <p:spPr>
          <a:xfrm>
            <a:off x="1680088" y="2263094"/>
            <a:ext cx="6188529" cy="67604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fr" sz="4800" dirty="0"/>
              <a:t>Développement </a:t>
            </a:r>
            <a:r>
              <a:rPr lang="fr" sz="4800" dirty="0" smtClean="0"/>
              <a:t>mobile </a:t>
            </a:r>
            <a:endParaRPr lang="fr" sz="4800" dirty="0"/>
          </a:p>
        </p:txBody>
      </p:sp>
      <p:pic>
        <p:nvPicPr>
          <p:cNvPr id="76" name="Shape 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0050" y="2788666"/>
            <a:ext cx="1478756" cy="1352559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Shape 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39342" y="2939143"/>
            <a:ext cx="1224643" cy="102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53"/>
          <a:stretch/>
        </p:blipFill>
        <p:spPr>
          <a:xfrm>
            <a:off x="-24582" y="3530105"/>
            <a:ext cx="1438181" cy="16133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	Simulateurs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549" y="55305"/>
            <a:ext cx="273693" cy="364924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501242" y="1242647"/>
            <a:ext cx="8409674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fr-FR" sz="2000" dirty="0" err="1" smtClean="0">
                <a:latin typeface="Gill Sans" charset="0"/>
                <a:ea typeface="Gill Sans" charset="0"/>
                <a:cs typeface="Gill Sans" charset="0"/>
              </a:rPr>
              <a:t>Otreva</a:t>
            </a:r>
            <a:r>
              <a:rPr lang="fr-FR" sz="2000" dirty="0">
                <a:latin typeface="Gill Sans" charset="0"/>
                <a:ea typeface="Gill Sans" charset="0"/>
                <a:cs typeface="Gill Sans" charset="0"/>
              </a:rPr>
              <a:t> (</a:t>
            </a:r>
            <a:r>
              <a:rPr lang="fr-FR" sz="2000" dirty="0">
                <a:latin typeface="Gill Sans" charset="0"/>
                <a:ea typeface="Gill Sans" charset="0"/>
                <a:cs typeface="Gill Sans" charset="0"/>
                <a:hlinkClick r:id="rId3"/>
              </a:rPr>
              <a:t>http://howmuchtobuildanapp.com</a:t>
            </a:r>
            <a:r>
              <a:rPr lang="fr-FR" sz="2000" dirty="0" smtClean="0">
                <a:latin typeface="Gill Sans" charset="0"/>
                <a:ea typeface="Gill Sans" charset="0"/>
                <a:cs typeface="Gill Sans" charset="0"/>
                <a:hlinkClick r:id="rId3"/>
              </a:rPr>
              <a:t>/)</a:t>
            </a:r>
            <a:endParaRPr lang="fr-FR" sz="2000" dirty="0" smtClean="0">
              <a:latin typeface="Gill Sans" charset="0"/>
              <a:ea typeface="Gill Sans" charset="0"/>
              <a:cs typeface="Gill Sans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fr-FR" sz="2000" dirty="0" err="1" smtClean="0">
                <a:latin typeface="Gill Sans" charset="0"/>
                <a:ea typeface="Gill Sans" charset="0"/>
                <a:cs typeface="Gill Sans" charset="0"/>
              </a:rPr>
              <a:t>Tusnua</a:t>
            </a:r>
            <a:r>
              <a:rPr lang="fr-FR" sz="2000" dirty="0">
                <a:latin typeface="Gill Sans" charset="0"/>
                <a:ea typeface="Gill Sans" charset="0"/>
                <a:cs typeface="Gill Sans" charset="0"/>
              </a:rPr>
              <a:t> design (</a:t>
            </a:r>
            <a:r>
              <a:rPr lang="fr-FR" sz="2000" dirty="0">
                <a:latin typeface="Gill Sans" charset="0"/>
                <a:ea typeface="Gill Sans" charset="0"/>
                <a:cs typeface="Gill Sans" charset="0"/>
                <a:hlinkClick r:id="rId4"/>
              </a:rPr>
              <a:t>http://appestimator.tusnuadesigns.net</a:t>
            </a:r>
            <a:r>
              <a:rPr lang="fr-FR" sz="2000" dirty="0" smtClean="0">
                <a:latin typeface="Gill Sans" charset="0"/>
                <a:ea typeface="Gill Sans" charset="0"/>
                <a:cs typeface="Gill Sans" charset="0"/>
                <a:hlinkClick r:id="rId4"/>
              </a:rPr>
              <a:t>/)</a:t>
            </a:r>
            <a:endParaRPr lang="fr-FR" sz="2000" dirty="0" smtClean="0">
              <a:latin typeface="Gill Sans" charset="0"/>
              <a:ea typeface="Gill Sans" charset="0"/>
              <a:cs typeface="Gill Sans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fr-FR" sz="2000" dirty="0" err="1">
                <a:latin typeface="Gill Sans" charset="0"/>
                <a:ea typeface="Gill Sans" charset="0"/>
                <a:cs typeface="Gill Sans" charset="0"/>
              </a:rPr>
              <a:t>Imason</a:t>
            </a:r>
            <a:r>
              <a:rPr lang="fr-FR" sz="2000" dirty="0">
                <a:latin typeface="Gill Sans" charset="0"/>
                <a:ea typeface="Gill Sans" charset="0"/>
                <a:cs typeface="Gill Sans" charset="0"/>
              </a:rPr>
              <a:t> (</a:t>
            </a:r>
            <a:r>
              <a:rPr lang="fr-FR" sz="2000" dirty="0">
                <a:latin typeface="Gill Sans" charset="0"/>
                <a:ea typeface="Gill Sans" charset="0"/>
                <a:cs typeface="Gill Sans" charset="0"/>
                <a:hlinkClick r:id="rId5"/>
              </a:rPr>
              <a:t>https://</a:t>
            </a:r>
            <a:r>
              <a:rPr lang="fr-FR" sz="2000" dirty="0" smtClean="0">
                <a:latin typeface="Gill Sans" charset="0"/>
                <a:ea typeface="Gill Sans" charset="0"/>
                <a:cs typeface="Gill Sans" charset="0"/>
                <a:hlinkClick r:id="rId5"/>
              </a:rPr>
              <a:t>www.imason.com/mobile-app-calculator)</a:t>
            </a:r>
            <a:endParaRPr lang="fr-FR" sz="2000" dirty="0" smtClean="0">
              <a:latin typeface="Gill Sans" charset="0"/>
              <a:ea typeface="Gill Sans" charset="0"/>
              <a:cs typeface="Gill Sans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fr-FR" sz="2000" dirty="0" err="1" smtClean="0">
                <a:latin typeface="Gill Sans" charset="0"/>
                <a:ea typeface="Gill Sans" charset="0"/>
                <a:cs typeface="Gill Sans" charset="0"/>
              </a:rPr>
              <a:t>Kinvey</a:t>
            </a:r>
            <a:r>
              <a:rPr lang="fr-FR" sz="2000" dirty="0">
                <a:latin typeface="Gill Sans" charset="0"/>
                <a:ea typeface="Gill Sans" charset="0"/>
                <a:cs typeface="Gill Sans" charset="0"/>
              </a:rPr>
              <a:t> (</a:t>
            </a:r>
            <a:r>
              <a:rPr lang="fr-FR" sz="2000" dirty="0">
                <a:latin typeface="Gill Sans" charset="0"/>
                <a:ea typeface="Gill Sans" charset="0"/>
                <a:cs typeface="Gill Sans" charset="0"/>
                <a:hlinkClick r:id="rId6"/>
              </a:rPr>
              <a:t>http://</a:t>
            </a:r>
            <a:r>
              <a:rPr lang="fr-FR" sz="2000" dirty="0" smtClean="0">
                <a:latin typeface="Gill Sans" charset="0"/>
                <a:ea typeface="Gill Sans" charset="0"/>
                <a:cs typeface="Gill Sans" charset="0"/>
                <a:hlinkClick r:id="rId6"/>
              </a:rPr>
              <a:t>www.kinvey.com/app-cost-estimator)</a:t>
            </a:r>
            <a:endParaRPr lang="fr-FR" sz="2000" dirty="0" smtClean="0">
              <a:latin typeface="Gill Sans" charset="0"/>
              <a:ea typeface="Gill Sans" charset="0"/>
              <a:cs typeface="Gill Sans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fr-FR" sz="2000" dirty="0" err="1" smtClean="0">
                <a:latin typeface="Gill Sans" charset="0"/>
                <a:ea typeface="Gill Sans" charset="0"/>
                <a:cs typeface="Gill Sans" charset="0"/>
              </a:rPr>
              <a:t>Propelics</a:t>
            </a:r>
            <a:r>
              <a:rPr lang="fr-FR" sz="2000" dirty="0">
                <a:latin typeface="Gill Sans" charset="0"/>
                <a:ea typeface="Gill Sans" charset="0"/>
                <a:cs typeface="Gill Sans" charset="0"/>
              </a:rPr>
              <a:t> (</a:t>
            </a:r>
            <a:r>
              <a:rPr lang="fr-FR" sz="2000" dirty="0">
                <a:latin typeface="Gill Sans" charset="0"/>
                <a:ea typeface="Gill Sans" charset="0"/>
                <a:cs typeface="Gill Sans" charset="0"/>
                <a:hlinkClick r:id="rId7"/>
              </a:rPr>
              <a:t>http://www.propelics.com/enterprise-mobile-app-cost-calculator</a:t>
            </a:r>
            <a:r>
              <a:rPr lang="fr-FR" sz="2000" dirty="0" smtClean="0">
                <a:latin typeface="Gill Sans" charset="0"/>
                <a:ea typeface="Gill Sans" charset="0"/>
                <a:cs typeface="Gill Sans" charset="0"/>
                <a:hlinkClick r:id="rId7"/>
              </a:rPr>
              <a:t>/)</a:t>
            </a:r>
            <a:endParaRPr lang="fr-FR" sz="2000" dirty="0" smtClean="0">
              <a:latin typeface="Gill Sans" charset="0"/>
              <a:ea typeface="Gill Sans" charset="0"/>
              <a:cs typeface="Gill Sans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fr-FR" sz="2000" dirty="0" err="1" smtClean="0">
                <a:latin typeface="Gill Sans" charset="0"/>
                <a:ea typeface="Gill Sans" charset="0"/>
                <a:cs typeface="Gill Sans" charset="0"/>
              </a:rPr>
              <a:t>Kony</a:t>
            </a:r>
            <a:r>
              <a:rPr lang="fr-FR" sz="2000" dirty="0">
                <a:latin typeface="Gill Sans" charset="0"/>
                <a:ea typeface="Gill Sans" charset="0"/>
                <a:cs typeface="Gill Sans" charset="0"/>
              </a:rPr>
              <a:t> (</a:t>
            </a:r>
            <a:r>
              <a:rPr lang="fr-FR" sz="2000" dirty="0">
                <a:latin typeface="Gill Sans" charset="0"/>
                <a:ea typeface="Gill Sans" charset="0"/>
                <a:cs typeface="Gill Sans" charset="0"/>
                <a:hlinkClick r:id="rId8"/>
              </a:rPr>
              <a:t>https://www.visualize-roi.com/launch/kony/cloud</a:t>
            </a:r>
            <a:r>
              <a:rPr lang="fr-FR" sz="2000" dirty="0" smtClean="0">
                <a:latin typeface="Gill Sans" charset="0"/>
                <a:ea typeface="Gill Sans" charset="0"/>
                <a:cs typeface="Gill Sans" charset="0"/>
                <a:hlinkClick r:id="rId8"/>
              </a:rPr>
              <a:t>/)</a:t>
            </a:r>
            <a:endParaRPr lang="fr-FR" sz="2000" dirty="0" smtClean="0">
              <a:latin typeface="Gill Sans" charset="0"/>
              <a:ea typeface="Gill Sans" charset="0"/>
              <a:cs typeface="Gill Sans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fr-FR" sz="2000" dirty="0" err="1" smtClean="0">
                <a:latin typeface="Gill Sans" charset="0"/>
                <a:ea typeface="Gill Sans" charset="0"/>
                <a:cs typeface="Gill Sans" charset="0"/>
              </a:rPr>
              <a:t>Crew</a:t>
            </a:r>
            <a:r>
              <a:rPr lang="fr-FR" sz="2000" dirty="0">
                <a:latin typeface="Gill Sans" charset="0"/>
                <a:ea typeface="Gill Sans" charset="0"/>
                <a:cs typeface="Gill Sans" charset="0"/>
              </a:rPr>
              <a:t> (</a:t>
            </a:r>
            <a:r>
              <a:rPr lang="fr-FR" sz="2000" dirty="0">
                <a:latin typeface="Gill Sans" charset="0"/>
                <a:ea typeface="Gill Sans" charset="0"/>
                <a:cs typeface="Gill Sans" charset="0"/>
                <a:hlinkClick r:id="rId9"/>
              </a:rPr>
              <a:t>http://howmuchtomakeanapp.com</a:t>
            </a:r>
            <a:r>
              <a:rPr lang="fr-FR" sz="2000" dirty="0" smtClean="0">
                <a:latin typeface="Gill Sans" charset="0"/>
                <a:ea typeface="Gill Sans" charset="0"/>
                <a:cs typeface="Gill Sans" charset="0"/>
                <a:hlinkClick r:id="rId9"/>
              </a:rPr>
              <a:t>/)</a:t>
            </a:r>
            <a:endParaRPr lang="fr-FR" sz="2000" dirty="0" smtClean="0">
              <a:latin typeface="Gill Sans" charset="0"/>
              <a:ea typeface="Gill Sans" charset="0"/>
              <a:cs typeface="Gill Sans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fr-FR" sz="2000" dirty="0">
                <a:latin typeface="Gill Sans" charset="0"/>
                <a:ea typeface="Gill Sans" charset="0"/>
                <a:cs typeface="Gill Sans" charset="0"/>
              </a:rPr>
              <a:t>Wasp (</a:t>
            </a:r>
            <a:r>
              <a:rPr lang="fr-FR" sz="2000" dirty="0">
                <a:latin typeface="Gill Sans" charset="0"/>
                <a:ea typeface="Gill Sans" charset="0"/>
                <a:cs typeface="Gill Sans" charset="0"/>
                <a:hlinkClick r:id="rId10"/>
              </a:rPr>
              <a:t>https://waspmobile.com/services/mobile/app-cost-calculator</a:t>
            </a:r>
            <a:r>
              <a:rPr lang="fr-FR" sz="2000" dirty="0" smtClean="0">
                <a:latin typeface="Gill Sans" charset="0"/>
                <a:ea typeface="Gill Sans" charset="0"/>
                <a:cs typeface="Gill Sans" charset="0"/>
                <a:hlinkClick r:id="rId10"/>
              </a:rPr>
              <a:t>/)</a:t>
            </a:r>
            <a:endParaRPr lang="fr-FR" sz="2000" dirty="0" smtClean="0">
              <a:latin typeface="Gill Sans" charset="0"/>
              <a:ea typeface="Gill Sans" charset="0"/>
              <a:cs typeface="Gill Sans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fr-FR" sz="2000" dirty="0" err="1" smtClean="0">
                <a:latin typeface="Gill Sans" charset="0"/>
                <a:ea typeface="Gill Sans" charset="0"/>
                <a:cs typeface="Gill Sans" charset="0"/>
              </a:rPr>
              <a:t>Oozou</a:t>
            </a:r>
            <a:r>
              <a:rPr lang="fr-FR" sz="2000" dirty="0">
                <a:latin typeface="Gill Sans" charset="0"/>
                <a:ea typeface="Gill Sans" charset="0"/>
                <a:cs typeface="Gill Sans" charset="0"/>
              </a:rPr>
              <a:t> (</a:t>
            </a:r>
            <a:r>
              <a:rPr lang="fr-FR" sz="2000" dirty="0">
                <a:latin typeface="Gill Sans" charset="0"/>
                <a:ea typeface="Gill Sans" charset="0"/>
                <a:cs typeface="Gill Sans" charset="0"/>
                <a:hlinkClick r:id="rId11"/>
              </a:rPr>
              <a:t>https://estimatemyapp.com</a:t>
            </a:r>
            <a:r>
              <a:rPr lang="fr-FR" sz="2000" dirty="0" smtClean="0">
                <a:latin typeface="Gill Sans" charset="0"/>
                <a:ea typeface="Gill Sans" charset="0"/>
                <a:cs typeface="Gill Sans" charset="0"/>
                <a:hlinkClick r:id="rId11"/>
              </a:rPr>
              <a:t>/)</a:t>
            </a:r>
            <a:endParaRPr lang="fr-FR" sz="2000" dirty="0" smtClean="0">
              <a:latin typeface="Gill Sans" charset="0"/>
              <a:ea typeface="Gill Sans" charset="0"/>
              <a:cs typeface="Gill Sans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fr-FR" sz="2000" dirty="0" err="1" smtClean="0">
                <a:latin typeface="Gill Sans" charset="0"/>
                <a:ea typeface="Gill Sans" charset="0"/>
                <a:cs typeface="Gill Sans" charset="0"/>
              </a:rPr>
              <a:t>Yeeply</a:t>
            </a:r>
            <a:r>
              <a:rPr lang="fr-FR" sz="2000" dirty="0">
                <a:latin typeface="Gill Sans" charset="0"/>
                <a:ea typeface="Gill Sans" charset="0"/>
                <a:cs typeface="Gill Sans" charset="0"/>
              </a:rPr>
              <a:t> (</a:t>
            </a:r>
            <a:r>
              <a:rPr lang="fr-FR" sz="2000" dirty="0">
                <a:latin typeface="Gill Sans" charset="0"/>
                <a:ea typeface="Gill Sans" charset="0"/>
                <a:cs typeface="Gill Sans" charset="0"/>
                <a:hlinkClick r:id="rId12"/>
              </a:rPr>
              <a:t>https://www.combiencoutemonapp.com</a:t>
            </a:r>
            <a:r>
              <a:rPr lang="fr-FR" sz="2000" dirty="0" smtClean="0">
                <a:latin typeface="Gill Sans" charset="0"/>
                <a:ea typeface="Gill Sans" charset="0"/>
                <a:cs typeface="Gill Sans" charset="0"/>
                <a:hlinkClick r:id="rId12"/>
              </a:rPr>
              <a:t>/)</a:t>
            </a:r>
            <a:endParaRPr lang="fr-FR" sz="2000" dirty="0" smtClean="0">
              <a:latin typeface="Gill Sans" charset="0"/>
              <a:ea typeface="Gill Sans" charset="0"/>
              <a:cs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25831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	Les perspectives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549" y="55305"/>
            <a:ext cx="273693" cy="364924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695569" y="754374"/>
            <a:ext cx="763196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smtClean="0">
                <a:latin typeface="Gill Sans" charset="0"/>
                <a:ea typeface="Gill Sans" charset="0"/>
                <a:cs typeface="Gill Sans" charset="0"/>
              </a:rPr>
              <a:t>« </a:t>
            </a:r>
            <a:r>
              <a:rPr lang="fr-FR" sz="2000" dirty="0" err="1" smtClean="0">
                <a:latin typeface="Gill Sans" charset="0"/>
                <a:ea typeface="Gill Sans" charset="0"/>
                <a:cs typeface="Gill Sans" charset="0"/>
              </a:rPr>
              <a:t>through</a:t>
            </a:r>
            <a:r>
              <a:rPr lang="fr-FR" sz="2000" dirty="0" smtClean="0"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lang="fr-FR" sz="2000" dirty="0">
                <a:latin typeface="Gill Sans" charset="0"/>
                <a:ea typeface="Gill Sans" charset="0"/>
                <a:cs typeface="Gill Sans" charset="0"/>
              </a:rPr>
              <a:t>2017, the </a:t>
            </a:r>
            <a:r>
              <a:rPr lang="fr-FR" sz="2000" dirty="0" err="1">
                <a:latin typeface="Gill Sans" charset="0"/>
                <a:ea typeface="Gill Sans" charset="0"/>
                <a:cs typeface="Gill Sans" charset="0"/>
              </a:rPr>
              <a:t>market</a:t>
            </a:r>
            <a:r>
              <a:rPr lang="fr-FR" sz="2000" dirty="0"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lang="fr-FR" sz="2000" dirty="0" err="1">
                <a:latin typeface="Gill Sans" charset="0"/>
                <a:ea typeface="Gill Sans" charset="0"/>
                <a:cs typeface="Gill Sans" charset="0"/>
              </a:rPr>
              <a:t>demand</a:t>
            </a:r>
            <a:r>
              <a:rPr lang="fr-FR" sz="2000" dirty="0">
                <a:latin typeface="Gill Sans" charset="0"/>
                <a:ea typeface="Gill Sans" charset="0"/>
                <a:cs typeface="Gill Sans" charset="0"/>
              </a:rPr>
              <a:t> for mobile </a:t>
            </a:r>
            <a:r>
              <a:rPr lang="fr-FR" sz="2000" dirty="0" err="1">
                <a:latin typeface="Gill Sans" charset="0"/>
                <a:ea typeface="Gill Sans" charset="0"/>
                <a:cs typeface="Gill Sans" charset="0"/>
              </a:rPr>
              <a:t>app</a:t>
            </a:r>
            <a:r>
              <a:rPr lang="fr-FR" sz="2000" dirty="0"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lang="fr-FR" sz="2000" dirty="0" err="1">
                <a:latin typeface="Gill Sans" charset="0"/>
                <a:ea typeface="Gill Sans" charset="0"/>
                <a:cs typeface="Gill Sans" charset="0"/>
              </a:rPr>
              <a:t>development</a:t>
            </a:r>
            <a:r>
              <a:rPr lang="fr-FR" sz="2000" dirty="0">
                <a:latin typeface="Gill Sans" charset="0"/>
                <a:ea typeface="Gill Sans" charset="0"/>
                <a:cs typeface="Gill Sans" charset="0"/>
              </a:rPr>
              <a:t> services </a:t>
            </a:r>
            <a:r>
              <a:rPr lang="fr-FR" sz="2000" dirty="0" err="1">
                <a:latin typeface="Gill Sans" charset="0"/>
                <a:ea typeface="Gill Sans" charset="0"/>
                <a:cs typeface="Gill Sans" charset="0"/>
              </a:rPr>
              <a:t>will</a:t>
            </a:r>
            <a:r>
              <a:rPr lang="fr-FR" sz="2000" dirty="0"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lang="fr-FR" sz="2000" dirty="0" err="1">
                <a:latin typeface="Gill Sans" charset="0"/>
                <a:ea typeface="Gill Sans" charset="0"/>
                <a:cs typeface="Gill Sans" charset="0"/>
              </a:rPr>
              <a:t>grow</a:t>
            </a:r>
            <a:r>
              <a:rPr lang="fr-FR" sz="2000" dirty="0">
                <a:latin typeface="Gill Sans" charset="0"/>
                <a:ea typeface="Gill Sans" charset="0"/>
                <a:cs typeface="Gill Sans" charset="0"/>
              </a:rPr>
              <a:t> at least five times </a:t>
            </a:r>
            <a:r>
              <a:rPr lang="fr-FR" sz="2000" dirty="0" err="1">
                <a:latin typeface="Gill Sans" charset="0"/>
                <a:ea typeface="Gill Sans" charset="0"/>
                <a:cs typeface="Gill Sans" charset="0"/>
              </a:rPr>
              <a:t>faster</a:t>
            </a:r>
            <a:r>
              <a:rPr lang="fr-FR" sz="2000" dirty="0"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lang="fr-FR" sz="2000" dirty="0" err="1">
                <a:latin typeface="Gill Sans" charset="0"/>
                <a:ea typeface="Gill Sans" charset="0"/>
                <a:cs typeface="Gill Sans" charset="0"/>
              </a:rPr>
              <a:t>than</a:t>
            </a:r>
            <a:r>
              <a:rPr lang="fr-FR" sz="2000" dirty="0"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lang="fr-FR" sz="2000" dirty="0" err="1">
                <a:latin typeface="Gill Sans" charset="0"/>
                <a:ea typeface="Gill Sans" charset="0"/>
                <a:cs typeface="Gill Sans" charset="0"/>
              </a:rPr>
              <a:t>internal</a:t>
            </a:r>
            <a:r>
              <a:rPr lang="fr-FR" sz="2000" dirty="0">
                <a:latin typeface="Gill Sans" charset="0"/>
                <a:ea typeface="Gill Sans" charset="0"/>
                <a:cs typeface="Gill Sans" charset="0"/>
              </a:rPr>
              <a:t> IT </a:t>
            </a:r>
            <a:r>
              <a:rPr lang="fr-FR" sz="2000" dirty="0" err="1">
                <a:latin typeface="Gill Sans" charset="0"/>
                <a:ea typeface="Gill Sans" charset="0"/>
                <a:cs typeface="Gill Sans" charset="0"/>
              </a:rPr>
              <a:t>organization</a:t>
            </a:r>
            <a:r>
              <a:rPr lang="fr-FR" sz="2000" dirty="0"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lang="fr-FR" sz="2000" dirty="0" err="1">
                <a:latin typeface="Gill Sans" charset="0"/>
                <a:ea typeface="Gill Sans" charset="0"/>
                <a:cs typeface="Gill Sans" charset="0"/>
              </a:rPr>
              <a:t>capacity</a:t>
            </a:r>
            <a:r>
              <a:rPr lang="fr-FR" sz="2000" dirty="0">
                <a:latin typeface="Gill Sans" charset="0"/>
                <a:ea typeface="Gill Sans" charset="0"/>
                <a:cs typeface="Gill Sans" charset="0"/>
              </a:rPr>
              <a:t> to </a:t>
            </a:r>
            <a:r>
              <a:rPr lang="fr-FR" sz="2000" dirty="0" err="1">
                <a:latin typeface="Gill Sans" charset="0"/>
                <a:ea typeface="Gill Sans" charset="0"/>
                <a:cs typeface="Gill Sans" charset="0"/>
              </a:rPr>
              <a:t>deliver</a:t>
            </a:r>
            <a:r>
              <a:rPr lang="fr-FR" sz="2000" dirty="0"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lang="fr-FR" sz="2000" dirty="0" err="1">
                <a:latin typeface="Gill Sans" charset="0"/>
                <a:ea typeface="Gill Sans" charset="0"/>
                <a:cs typeface="Gill Sans" charset="0"/>
              </a:rPr>
              <a:t>them</a:t>
            </a:r>
            <a:r>
              <a:rPr lang="fr-FR" sz="2000" dirty="0" smtClean="0">
                <a:latin typeface="Gill Sans" charset="0"/>
                <a:ea typeface="Gill Sans" charset="0"/>
                <a:cs typeface="Gill Sans" charset="0"/>
              </a:rPr>
              <a:t>. »</a:t>
            </a:r>
          </a:p>
          <a:p>
            <a:r>
              <a:rPr lang="fr-FR" dirty="0" smtClean="0">
                <a:latin typeface="Gill Sans" charset="0"/>
                <a:ea typeface="Gill Sans" charset="0"/>
                <a:cs typeface="Gill Sans" charset="0"/>
              </a:rPr>
              <a:t>Gartner, The Enterprise App Explosion : </a:t>
            </a:r>
            <a:r>
              <a:rPr lang="fr-FR" dirty="0" err="1" smtClean="0">
                <a:latin typeface="Gill Sans" charset="0"/>
                <a:ea typeface="Gill Sans" charset="0"/>
                <a:cs typeface="Gill Sans" charset="0"/>
              </a:rPr>
              <a:t>Scaling</a:t>
            </a:r>
            <a:r>
              <a:rPr lang="fr-FR" dirty="0" smtClean="0">
                <a:latin typeface="Gill Sans" charset="0"/>
                <a:ea typeface="Gill Sans" charset="0"/>
                <a:cs typeface="Gill Sans" charset="0"/>
              </a:rPr>
              <a:t> One to 100 Mobile Apps, Adrian </a:t>
            </a:r>
            <a:r>
              <a:rPr lang="fr-FR" dirty="0" err="1" smtClean="0">
                <a:latin typeface="Gill Sans" charset="0"/>
                <a:ea typeface="Gill Sans" charset="0"/>
                <a:cs typeface="Gill Sans" charset="0"/>
              </a:rPr>
              <a:t>Leow</a:t>
            </a:r>
            <a:r>
              <a:rPr lang="fr-FR" dirty="0" smtClean="0">
                <a:latin typeface="Gill Sans" charset="0"/>
                <a:ea typeface="Gill Sans" charset="0"/>
                <a:cs typeface="Gill Sans" charset="0"/>
              </a:rPr>
              <a:t>, 7 mai 2015</a:t>
            </a:r>
            <a:endParaRPr lang="fr-FR" dirty="0">
              <a:latin typeface="Gill Sans" charset="0"/>
              <a:ea typeface="Gill Sans" charset="0"/>
              <a:cs typeface="Gill Sans" charset="0"/>
            </a:endParaRPr>
          </a:p>
        </p:txBody>
      </p:sp>
      <p:pic>
        <p:nvPicPr>
          <p:cNvPr id="1026" name="Picture 2" descr="https://lh3.googleusercontent.com/TwZd-IVXBZ9AEuMRXG_-MinpxRIvXbvuemuXJOuHYbCCGz67tS3DZMVz5YZwCovl0d5fXKNkc5dnMz1LppzCks4PaRndw_OVz22aAbgscmztjMZoNzVGuUqhQIpy7K5mG4mH5yotD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3853" y="2110171"/>
            <a:ext cx="4357255" cy="2895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oneTexte 4"/>
          <p:cNvSpPr txBox="1"/>
          <p:nvPr/>
        </p:nvSpPr>
        <p:spPr>
          <a:xfrm>
            <a:off x="128865" y="2341415"/>
            <a:ext cx="364394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D’après </a:t>
            </a:r>
            <a:r>
              <a:rPr lang="fr-FR" dirty="0" err="1" smtClean="0"/>
              <a:t>Eurapp</a:t>
            </a:r>
            <a:r>
              <a:rPr lang="fr-FR" dirty="0" smtClean="0"/>
              <a:t> (2014) entre 2013 et 2018 :</a:t>
            </a:r>
          </a:p>
          <a:p>
            <a:pPr marL="285750" indent="-285750">
              <a:buFont typeface="Arial" charset="0"/>
              <a:buChar char="•"/>
            </a:pPr>
            <a:r>
              <a:rPr lang="fr-FR" dirty="0" smtClean="0"/>
              <a:t>Le nombre de développeur de 1 à 3 M</a:t>
            </a:r>
          </a:p>
          <a:p>
            <a:pPr marL="285750" indent="-285750">
              <a:buFont typeface="Arial" charset="0"/>
              <a:buChar char="•"/>
            </a:pPr>
            <a:r>
              <a:rPr lang="fr-FR" dirty="0" smtClean="0"/>
              <a:t>Au support de 800k à 2.1M</a:t>
            </a:r>
          </a:p>
        </p:txBody>
      </p:sp>
    </p:spTree>
    <p:extLst>
      <p:ext uri="{BB962C8B-B14F-4D97-AF65-F5344CB8AC3E}">
        <p14:creationId xmlns:p14="http://schemas.microsoft.com/office/powerpoint/2010/main" val="13347231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/>
          <p:nvPr/>
        </p:nvSpPr>
        <p:spPr>
          <a:xfrm>
            <a:off x="3281931" y="4522673"/>
            <a:ext cx="2100195" cy="363300"/>
          </a:xfrm>
          <a:prstGeom prst="roundRect">
            <a:avLst>
              <a:gd name="adj" fmla="val 16667"/>
            </a:avLst>
          </a:prstGeom>
          <a:solidFill>
            <a:schemeClr val="tx1">
              <a:lumMod val="40000"/>
              <a:lumOff val="60000"/>
            </a:schemeClr>
          </a:solidFill>
          <a:ln w="9525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r>
              <a:rPr lang="fr" sz="12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C#</a:t>
            </a:r>
          </a:p>
        </p:txBody>
      </p:sp>
      <p:sp>
        <p:nvSpPr>
          <p:cNvPr id="127" name="Shape 127"/>
          <p:cNvSpPr/>
          <p:nvPr/>
        </p:nvSpPr>
        <p:spPr>
          <a:xfrm>
            <a:off x="3281931" y="4142273"/>
            <a:ext cx="2100195" cy="363300"/>
          </a:xfrm>
          <a:prstGeom prst="roundRect">
            <a:avLst>
              <a:gd name="adj" fmla="val 16667"/>
            </a:avLst>
          </a:prstGeom>
          <a:solidFill>
            <a:schemeClr val="tx1">
              <a:lumMod val="40000"/>
              <a:lumOff val="60000"/>
            </a:schemeClr>
          </a:solidFill>
          <a:ln w="9525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r>
              <a:rPr lang="fr" sz="12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Objective C / swift</a:t>
            </a:r>
          </a:p>
        </p:txBody>
      </p:sp>
      <p:sp>
        <p:nvSpPr>
          <p:cNvPr id="131" name="Shape 131"/>
          <p:cNvSpPr/>
          <p:nvPr/>
        </p:nvSpPr>
        <p:spPr>
          <a:xfrm>
            <a:off x="3281931" y="3760523"/>
            <a:ext cx="5690143" cy="363300"/>
          </a:xfrm>
          <a:prstGeom prst="roundRect">
            <a:avLst>
              <a:gd name="adj" fmla="val 16667"/>
            </a:avLst>
          </a:prstGeom>
          <a:solidFill>
            <a:schemeClr val="tx1">
              <a:lumMod val="40000"/>
              <a:lumOff val="60000"/>
            </a:schemeClr>
          </a:solidFill>
          <a:ln w="9525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r>
              <a:rPr lang="fr" sz="12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Java</a:t>
            </a:r>
          </a:p>
        </p:txBody>
      </p:sp>
      <p:sp>
        <p:nvSpPr>
          <p:cNvPr id="126" name="Shape 126"/>
          <p:cNvSpPr/>
          <p:nvPr/>
        </p:nvSpPr>
        <p:spPr>
          <a:xfrm>
            <a:off x="2069433" y="3035345"/>
            <a:ext cx="6919042" cy="560700"/>
          </a:xfrm>
          <a:prstGeom prst="roundRect">
            <a:avLst>
              <a:gd name="adj" fmla="val 8983"/>
            </a:avLst>
          </a:prstGeom>
          <a:solidFill>
            <a:schemeClr val="tx1">
              <a:lumMod val="40000"/>
              <a:lumOff val="60000"/>
            </a:schemeClr>
          </a:solidFill>
          <a:ln w="9525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r>
              <a:rPr lang="fr-FR" sz="1200" b="1" dirty="0" smtClea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		</a:t>
            </a:r>
            <a:r>
              <a:rPr lang="fr" sz="1200" b="1" dirty="0" err="1" smtClea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Qt</a:t>
            </a:r>
            <a:r>
              <a:rPr lang="fr" sz="1200" b="1" dirty="0" smtClea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fr" sz="1200" b="1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(C+, QML, JS), </a:t>
            </a:r>
            <a:r>
              <a:rPr lang="fr" sz="1200" b="1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Xamarin</a:t>
            </a:r>
            <a:r>
              <a:rPr lang="fr" sz="1200" b="1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(C#), </a:t>
            </a:r>
            <a:r>
              <a:rPr lang="fr" sz="1200" b="1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Appcelerator</a:t>
            </a:r>
            <a:r>
              <a:rPr lang="fr" sz="1200" b="1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fr" sz="1200" b="1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Titanium</a:t>
            </a:r>
            <a:r>
              <a:rPr lang="fr" sz="1200" b="1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(JS), Ruby motion (Ruby), </a:t>
            </a:r>
            <a:r>
              <a:rPr lang="fr" sz="1200" b="1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Unity</a:t>
            </a:r>
            <a:r>
              <a:rPr lang="fr" sz="1200" b="1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(C#,BOO), </a:t>
            </a:r>
            <a:r>
              <a:rPr lang="fr" sz="1200" b="1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Marmalade</a:t>
            </a:r>
            <a:r>
              <a:rPr lang="fr" sz="1200" b="1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(*), ...</a:t>
            </a:r>
          </a:p>
        </p:txBody>
      </p:sp>
      <p:sp>
        <p:nvSpPr>
          <p:cNvPr id="125" name="Shape 125"/>
          <p:cNvSpPr/>
          <p:nvPr/>
        </p:nvSpPr>
        <p:spPr>
          <a:xfrm>
            <a:off x="2069432" y="2312448"/>
            <a:ext cx="6902493" cy="516000"/>
          </a:xfrm>
          <a:prstGeom prst="roundRect">
            <a:avLst>
              <a:gd name="adj" fmla="val 16667"/>
            </a:avLst>
          </a:prstGeom>
          <a:solidFill>
            <a:schemeClr val="tx1">
              <a:lumMod val="40000"/>
              <a:lumOff val="60000"/>
            </a:schemeClr>
          </a:solidFill>
          <a:ln w="9525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fr-FR" sz="1200" b="1" dirty="0" smtClea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		</a:t>
            </a:r>
            <a:r>
              <a:rPr lang="fr" sz="1200" b="1" dirty="0" err="1" smtClea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PhoneGap</a:t>
            </a:r>
            <a:r>
              <a:rPr lang="fr" sz="1200" b="1" dirty="0" smtClea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fr" sz="1200" b="1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(Apache </a:t>
            </a:r>
            <a:r>
              <a:rPr lang="fr" sz="1200" b="1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Cordova</a:t>
            </a:r>
            <a:r>
              <a:rPr lang="fr" sz="1200" b="1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), Rho Mobile, </a:t>
            </a:r>
            <a:r>
              <a:rPr lang="fr" sz="1200" b="1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Ionic</a:t>
            </a:r>
            <a:r>
              <a:rPr lang="fr" sz="1200" b="1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fr" sz="1200" b="1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Sensa</a:t>
            </a:r>
            <a:r>
              <a:rPr lang="fr" sz="1200" b="1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fr" sz="1200" b="1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Touch</a:t>
            </a:r>
            <a:r>
              <a:rPr lang="fr" sz="1200" b="1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, Intel SDK, </a:t>
            </a:r>
            <a:r>
              <a:rPr lang="fr" sz="1200" b="1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Onsen</a:t>
            </a:r>
            <a:r>
              <a:rPr lang="fr" sz="1200" b="1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UI, JQuery mobile, Mobile </a:t>
            </a:r>
            <a:r>
              <a:rPr lang="fr" sz="1200" b="1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Angular</a:t>
            </a:r>
            <a:r>
              <a:rPr lang="fr" sz="1200" b="1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UI...</a:t>
            </a:r>
          </a:p>
        </p:txBody>
      </p:sp>
      <p:sp>
        <p:nvSpPr>
          <p:cNvPr id="124" name="Shape 124"/>
          <p:cNvSpPr/>
          <p:nvPr/>
        </p:nvSpPr>
        <p:spPr>
          <a:xfrm>
            <a:off x="2069432" y="1059412"/>
            <a:ext cx="6902493" cy="652815"/>
          </a:xfrm>
          <a:prstGeom prst="roundRect">
            <a:avLst>
              <a:gd name="adj" fmla="val 8589"/>
            </a:avLst>
          </a:prstGeom>
          <a:solidFill>
            <a:srgbClr val="93C47D"/>
          </a:solidFill>
          <a:ln w="9525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b="1" dirty="0" smtClea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		</a:t>
            </a:r>
            <a:r>
              <a:rPr lang="fr" b="1" dirty="0" smtClea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JQuery</a:t>
            </a:r>
            <a:r>
              <a:rPr lang="fr" b="1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fr" b="1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Vaadin</a:t>
            </a:r>
            <a:r>
              <a:rPr lang="fr" b="1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fr" b="1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Angular</a:t>
            </a:r>
            <a:r>
              <a:rPr lang="fr" b="1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JS, </a:t>
            </a:r>
            <a:r>
              <a:rPr lang="fr" b="1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Ember</a:t>
            </a:r>
            <a:r>
              <a:rPr lang="fr" b="1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fr" b="1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Backbone.js</a:t>
            </a:r>
            <a:r>
              <a:rPr lang="fr" b="1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fr" b="1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React</a:t>
            </a:r>
            <a:r>
              <a:rPr lang="fr" b="1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/Flux</a:t>
            </a:r>
          </a:p>
        </p:txBody>
      </p:sp>
      <p:sp>
        <p:nvSpPr>
          <p:cNvPr id="113" name="Shape 113"/>
          <p:cNvSpPr/>
          <p:nvPr/>
        </p:nvSpPr>
        <p:spPr>
          <a:xfrm>
            <a:off x="121375" y="2150573"/>
            <a:ext cx="9022499" cy="2881199"/>
          </a:xfrm>
          <a:prstGeom prst="roundRect">
            <a:avLst>
              <a:gd name="adj" fmla="val 6331"/>
            </a:avLst>
          </a:prstGeom>
          <a:noFill/>
          <a:ln w="127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3200" b="1" dirty="0" smtClean="0">
                <a:solidFill>
                  <a:schemeClr val="accent1"/>
                </a:solidFill>
                <a:latin typeface="Syncopate"/>
                <a:ea typeface="Syncopate"/>
                <a:cs typeface="Syncopate"/>
                <a:sym typeface="Syncopate"/>
              </a:rPr>
              <a:t>App</a:t>
            </a:r>
            <a:endParaRPr lang="fr" sz="3200" b="1" dirty="0">
              <a:solidFill>
                <a:schemeClr val="accent1"/>
              </a:solidFill>
              <a:latin typeface="Syncopate"/>
              <a:ea typeface="Syncopate"/>
              <a:cs typeface="Syncopate"/>
              <a:sym typeface="Syncopate"/>
            </a:endParaRP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600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Accessible depuis un magasin</a:t>
            </a:r>
          </a:p>
        </p:txBody>
      </p:sp>
      <p:sp>
        <p:nvSpPr>
          <p:cNvPr id="114" name="Shape 114"/>
          <p:cNvSpPr/>
          <p:nvPr/>
        </p:nvSpPr>
        <p:spPr>
          <a:xfrm>
            <a:off x="116575" y="596298"/>
            <a:ext cx="9022499" cy="1509299"/>
          </a:xfrm>
          <a:prstGeom prst="roundRect">
            <a:avLst>
              <a:gd name="adj" fmla="val 11468"/>
            </a:avLst>
          </a:prstGeom>
          <a:noFill/>
          <a:ln w="127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 sz="3200" b="1" dirty="0">
                <a:solidFill>
                  <a:schemeClr val="accent2"/>
                </a:solidFill>
                <a:latin typeface="Syncopate"/>
                <a:ea typeface="Syncopate"/>
                <a:cs typeface="Syncopate"/>
                <a:sym typeface="Syncopate"/>
              </a:rPr>
              <a:t>Web</a:t>
            </a:r>
          </a:p>
          <a:p>
            <a:pPr lvl="0" rtl="0">
              <a:spcBef>
                <a:spcPts val="0"/>
              </a:spcBef>
              <a:buNone/>
            </a:pPr>
            <a:r>
              <a:rPr lang="fr" sz="600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accessible depuis un explorateur</a:t>
            </a:r>
          </a:p>
        </p:txBody>
      </p:sp>
      <p:sp>
        <p:nvSpPr>
          <p:cNvPr id="115" name="Shape 115"/>
          <p:cNvSpPr/>
          <p:nvPr/>
        </p:nvSpPr>
        <p:spPr>
          <a:xfrm>
            <a:off x="3208225" y="757023"/>
            <a:ext cx="384599" cy="2832899"/>
          </a:xfrm>
          <a:prstGeom prst="roundRect">
            <a:avLst>
              <a:gd name="adj" fmla="val 16667"/>
            </a:avLst>
          </a:prstGeom>
          <a:solidFill>
            <a:schemeClr val="tx2"/>
          </a:solidFill>
          <a:ln w="9525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00"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8250" y="16350"/>
            <a:ext cx="8826599" cy="403879"/>
          </a:xfrm>
        </p:spPr>
        <p:txBody>
          <a:bodyPr/>
          <a:lstStyle/>
          <a:p>
            <a:pPr lvl="0"/>
            <a:r>
              <a:rPr lang="fr-FR" dirty="0" smtClean="0"/>
              <a:t>	</a:t>
            </a:r>
            <a:r>
              <a:rPr lang="fr" dirty="0" smtClean="0"/>
              <a:t>Un </a:t>
            </a:r>
            <a:r>
              <a:rPr lang="fr" dirty="0"/>
              <a:t>environnement technologique hétérogène </a:t>
            </a:r>
            <a:endParaRPr lang="fr-FR" dirty="0"/>
          </a:p>
        </p:txBody>
      </p:sp>
      <p:sp>
        <p:nvSpPr>
          <p:cNvPr id="117" name="Shape 117"/>
          <p:cNvSpPr/>
          <p:nvPr/>
        </p:nvSpPr>
        <p:spPr>
          <a:xfrm>
            <a:off x="3205000" y="3760673"/>
            <a:ext cx="384599" cy="363300"/>
          </a:xfrm>
          <a:prstGeom prst="roundRect">
            <a:avLst>
              <a:gd name="adj" fmla="val 16667"/>
            </a:avLst>
          </a:prstGeom>
          <a:solidFill>
            <a:schemeClr val="tx2"/>
          </a:solidFill>
          <a:ln w="9525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endParaRPr sz="600"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Shape 118"/>
          <p:cNvSpPr/>
          <p:nvPr/>
        </p:nvSpPr>
        <p:spPr>
          <a:xfrm>
            <a:off x="3205000" y="4141673"/>
            <a:ext cx="384599" cy="363300"/>
          </a:xfrm>
          <a:prstGeom prst="roundRect">
            <a:avLst>
              <a:gd name="adj" fmla="val 16667"/>
            </a:avLst>
          </a:prstGeom>
          <a:solidFill>
            <a:schemeClr val="tx2"/>
          </a:solidFill>
          <a:ln w="9525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endParaRPr sz="600"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Shape 119"/>
          <p:cNvSpPr/>
          <p:nvPr/>
        </p:nvSpPr>
        <p:spPr>
          <a:xfrm>
            <a:off x="1564125" y="2312968"/>
            <a:ext cx="1617900" cy="5292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fr" b="1">
                <a:solidFill>
                  <a:srgbClr val="FFFFFF"/>
                </a:solidFill>
              </a:rPr>
              <a:t>Hybrid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fr" sz="600">
                <a:solidFill>
                  <a:srgbClr val="EFEFEF"/>
                </a:solidFill>
              </a:rPr>
              <a:t>Contenu dans une application</a:t>
            </a:r>
          </a:p>
        </p:txBody>
      </p:sp>
      <p:sp>
        <p:nvSpPr>
          <p:cNvPr id="120" name="Shape 120"/>
          <p:cNvSpPr/>
          <p:nvPr/>
        </p:nvSpPr>
        <p:spPr>
          <a:xfrm>
            <a:off x="1564125" y="3029091"/>
            <a:ext cx="1617900" cy="560700"/>
          </a:xfrm>
          <a:prstGeom prst="roundRect">
            <a:avLst>
              <a:gd name="adj" fmla="val 8721"/>
            </a:avLst>
          </a:prstGeom>
          <a:solidFill>
            <a:schemeClr val="accent1"/>
          </a:solidFill>
          <a:ln w="9525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r>
              <a:rPr lang="fr" b="1">
                <a:solidFill>
                  <a:srgbClr val="FFFFFF"/>
                </a:solidFill>
              </a:rPr>
              <a:t>Native CPF</a:t>
            </a:r>
          </a:p>
        </p:txBody>
      </p:sp>
      <p:sp>
        <p:nvSpPr>
          <p:cNvPr id="121" name="Shape 121"/>
          <p:cNvSpPr/>
          <p:nvPr/>
        </p:nvSpPr>
        <p:spPr>
          <a:xfrm>
            <a:off x="1564125" y="3760673"/>
            <a:ext cx="1617900" cy="1125299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r>
              <a:rPr lang="fr" b="1">
                <a:solidFill>
                  <a:srgbClr val="FFFFFF"/>
                </a:solidFill>
              </a:rPr>
              <a:t>Native</a:t>
            </a:r>
          </a:p>
        </p:txBody>
      </p:sp>
      <p:sp>
        <p:nvSpPr>
          <p:cNvPr id="122" name="Shape 122"/>
          <p:cNvSpPr/>
          <p:nvPr/>
        </p:nvSpPr>
        <p:spPr>
          <a:xfrm>
            <a:off x="1562850" y="1488529"/>
            <a:ext cx="1617900" cy="440999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9525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fr" b="1">
                <a:solidFill>
                  <a:srgbClr val="FFFFFF"/>
                </a:solidFill>
              </a:rPr>
              <a:t>Web App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fr" sz="600">
                <a:solidFill>
                  <a:srgbClr val="EFEFEF"/>
                </a:solidFill>
              </a:rPr>
              <a:t>site web avec look&amp;feel d’application</a:t>
            </a:r>
          </a:p>
        </p:txBody>
      </p:sp>
      <p:sp>
        <p:nvSpPr>
          <p:cNvPr id="123" name="Shape 123"/>
          <p:cNvSpPr/>
          <p:nvPr/>
        </p:nvSpPr>
        <p:spPr>
          <a:xfrm>
            <a:off x="1564125" y="756948"/>
            <a:ext cx="1617900" cy="5607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9525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fr" b="1">
                <a:solidFill>
                  <a:srgbClr val="FFFFFF"/>
                </a:solidFill>
              </a:rPr>
              <a:t>Web mobile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fr" sz="600">
                <a:solidFill>
                  <a:srgbClr val="EFEFEF"/>
                </a:solidFill>
              </a:rPr>
              <a:t>Site internet optimisé pour le mobile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fr" sz="600">
                <a:solidFill>
                  <a:srgbClr val="EFEFEF"/>
                </a:solidFill>
              </a:rPr>
              <a:t>Adaptative design / Responsive design</a:t>
            </a:r>
          </a:p>
        </p:txBody>
      </p:sp>
      <p:sp>
        <p:nvSpPr>
          <p:cNvPr id="128" name="Shape 128"/>
          <p:cNvSpPr/>
          <p:nvPr/>
        </p:nvSpPr>
        <p:spPr>
          <a:xfrm>
            <a:off x="3205000" y="4522673"/>
            <a:ext cx="384599" cy="363300"/>
          </a:xfrm>
          <a:prstGeom prst="roundRect">
            <a:avLst>
              <a:gd name="adj" fmla="val 16667"/>
            </a:avLst>
          </a:prstGeom>
          <a:solidFill>
            <a:schemeClr val="tx2"/>
          </a:solidFill>
          <a:ln w="9525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endParaRPr sz="600"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9" name="Shape 129" descr="511px-Android_robot.svg.png"/>
          <p:cNvPicPr preferRelativeResize="0"/>
          <p:nvPr/>
        </p:nvPicPr>
        <p:blipFill>
          <a:blip r:embed="rId3">
            <a:alphaModFix/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299032" y="3826973"/>
            <a:ext cx="196505" cy="23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Shape 130" descr="Windows_Phone_7_Connector.png"/>
          <p:cNvPicPr preferRelativeResize="0"/>
          <p:nvPr/>
        </p:nvPicPr>
        <p:blipFill>
          <a:blip r:embed="rId4">
            <a:alphaModFix/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281932" y="4588955"/>
            <a:ext cx="230725" cy="23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Shape 133" descr="osx.png"/>
          <p:cNvPicPr preferRelativeResize="0"/>
          <p:nvPr/>
        </p:nvPicPr>
        <p:blipFill>
          <a:blip r:embed="rId5">
            <a:alphaModFix/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281932" y="4207961"/>
            <a:ext cx="230725" cy="23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Shape 134" descr="Windows_Phone_7_Connector.png"/>
          <p:cNvPicPr preferRelativeResize="0"/>
          <p:nvPr/>
        </p:nvPicPr>
        <p:blipFill>
          <a:blip r:embed="rId4">
            <a:alphaModFix/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281932" y="2255673"/>
            <a:ext cx="230725" cy="23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Shape 135" descr="osx.png"/>
          <p:cNvPicPr preferRelativeResize="0"/>
          <p:nvPr/>
        </p:nvPicPr>
        <p:blipFill>
          <a:blip r:embed="rId5">
            <a:alphaModFix/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281932" y="1791623"/>
            <a:ext cx="230725" cy="23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Shape 136" descr="511px-Android_robot.svg.png"/>
          <p:cNvPicPr preferRelativeResize="0"/>
          <p:nvPr/>
        </p:nvPicPr>
        <p:blipFill>
          <a:blip r:embed="rId3">
            <a:alphaModFix/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299032" y="1327573"/>
            <a:ext cx="196505" cy="23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Shape 137" descr="blackberry-logo.png"/>
          <p:cNvPicPr preferRelativeResize="0"/>
          <p:nvPr/>
        </p:nvPicPr>
        <p:blipFill>
          <a:blip r:embed="rId6">
            <a:alphaModFix/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227642" y="2719723"/>
            <a:ext cx="356480" cy="230725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Shape 138"/>
          <p:cNvSpPr/>
          <p:nvPr/>
        </p:nvSpPr>
        <p:spPr>
          <a:xfrm>
            <a:off x="3621975" y="757023"/>
            <a:ext cx="384599" cy="2071500"/>
          </a:xfrm>
          <a:prstGeom prst="roundRect">
            <a:avLst>
              <a:gd name="adj" fmla="val 16667"/>
            </a:avLst>
          </a:prstGeom>
          <a:solidFill>
            <a:schemeClr val="tx2"/>
          </a:solidFill>
          <a:ln w="9525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endParaRPr sz="600"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9" name="Shape 139"/>
          <p:cNvPicPr preferRelativeResize="0"/>
          <p:nvPr/>
        </p:nvPicPr>
        <p:blipFill>
          <a:blip r:embed="rId7">
            <a:alphaModFix/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656256" y="970948"/>
            <a:ext cx="289849" cy="289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Shape 140"/>
          <p:cNvPicPr preferRelativeResize="0"/>
          <p:nvPr/>
        </p:nvPicPr>
        <p:blipFill>
          <a:blip r:embed="rId8">
            <a:alphaModFix/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656256" y="1703573"/>
            <a:ext cx="289850" cy="28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Shape 141"/>
          <p:cNvPicPr preferRelativeResize="0"/>
          <p:nvPr/>
        </p:nvPicPr>
        <p:blipFill>
          <a:blip r:embed="rId9">
            <a:alphaModFix/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702912" y="2436199"/>
            <a:ext cx="196525" cy="275673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Image 3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549" y="55305"/>
            <a:ext cx="273693" cy="364924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 txBox="1">
            <a:spLocks noGrp="1"/>
          </p:cNvSpPr>
          <p:nvPr>
            <p:ph type="ctrTitle" idx="4294967295"/>
          </p:nvPr>
        </p:nvSpPr>
        <p:spPr>
          <a:xfrm>
            <a:off x="1471636" y="2449286"/>
            <a:ext cx="5600699" cy="93345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fr" sz="6000" b="1" dirty="0">
                <a:latin typeface="Chalkboard" charset="0"/>
                <a:ea typeface="Chalkboard" charset="0"/>
                <a:cs typeface="Chalkboard" charset="0"/>
              </a:rPr>
              <a:t>Survol de </a:t>
            </a:r>
            <a:r>
              <a:rPr lang="fr" sz="6000" b="1" dirty="0" err="1">
                <a:latin typeface="Chalkboard" charset="0"/>
                <a:ea typeface="Chalkboard" charset="0"/>
                <a:cs typeface="Chalkboard" charset="0"/>
              </a:rPr>
              <a:t>Qt</a:t>
            </a:r>
            <a:endParaRPr lang="fr" sz="6000" b="1" dirty="0">
              <a:latin typeface="Chalkboard" charset="0"/>
              <a:ea typeface="Chalkboard" charset="0"/>
              <a:cs typeface="Chalkboard" charset="0"/>
            </a:endParaRPr>
          </a:p>
        </p:txBody>
      </p:sp>
      <p:sp>
        <p:nvSpPr>
          <p:cNvPr id="147" name="Shape 147"/>
          <p:cNvSpPr txBox="1"/>
          <p:nvPr/>
        </p:nvSpPr>
        <p:spPr>
          <a:xfrm>
            <a:off x="8803300" y="4599475"/>
            <a:ext cx="261299" cy="453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/>
              <a:t>2</a:t>
            </a: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1986" y="1206000"/>
            <a:ext cx="1080000" cy="1080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Shape 1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5810" y="1794356"/>
            <a:ext cx="2331724" cy="2331724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55" name="Shape 155"/>
          <p:cNvSpPr/>
          <p:nvPr/>
        </p:nvSpPr>
        <p:spPr>
          <a:xfrm>
            <a:off x="148892" y="2028284"/>
            <a:ext cx="2669565" cy="931934"/>
          </a:xfrm>
          <a:prstGeom prst="roundRect">
            <a:avLst>
              <a:gd name="adj" fmla="val 16667"/>
            </a:avLst>
          </a:prstGeom>
          <a:solidFill>
            <a:srgbClr val="92D050"/>
          </a:solidFill>
          <a:ln w="9525" cap="flat" cmpd="sng">
            <a:noFill/>
            <a:prstDash val="solid"/>
            <a:round/>
            <a:headEnd type="none" w="med" len="med"/>
            <a:tailEnd type="none" w="med" len="med"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fr" sz="2800" b="1" dirty="0">
                <a:solidFill>
                  <a:srgbClr val="FFFFFF"/>
                </a:solidFill>
              </a:rPr>
              <a:t>Langage</a:t>
            </a:r>
          </a:p>
        </p:txBody>
      </p:sp>
      <p:sp>
        <p:nvSpPr>
          <p:cNvPr id="156" name="Shape 156"/>
          <p:cNvSpPr/>
          <p:nvPr/>
        </p:nvSpPr>
        <p:spPr>
          <a:xfrm>
            <a:off x="685166" y="3808549"/>
            <a:ext cx="2669565" cy="931934"/>
          </a:xfrm>
          <a:prstGeom prst="roundRect">
            <a:avLst>
              <a:gd name="adj" fmla="val 16667"/>
            </a:avLst>
          </a:prstGeom>
          <a:solidFill>
            <a:srgbClr val="92D050"/>
          </a:solidFill>
          <a:ln w="9525" cap="flat" cmpd="sng">
            <a:noFill/>
            <a:prstDash val="solid"/>
            <a:round/>
            <a:headEnd type="none" w="med" len="med"/>
            <a:tailEnd type="none" w="med" len="med"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fr" sz="2800" b="1">
                <a:solidFill>
                  <a:srgbClr val="FFFFFF"/>
                </a:solidFill>
              </a:rPr>
              <a:t>Bibliothèque</a:t>
            </a:r>
          </a:p>
        </p:txBody>
      </p:sp>
      <p:sp>
        <p:nvSpPr>
          <p:cNvPr id="157" name="Shape 157"/>
          <p:cNvSpPr/>
          <p:nvPr/>
        </p:nvSpPr>
        <p:spPr>
          <a:xfrm>
            <a:off x="1353794" y="713986"/>
            <a:ext cx="2669565" cy="931934"/>
          </a:xfrm>
          <a:prstGeom prst="roundRect">
            <a:avLst>
              <a:gd name="adj" fmla="val 16667"/>
            </a:avLst>
          </a:prstGeom>
          <a:solidFill>
            <a:srgbClr val="92D050"/>
          </a:solidFill>
          <a:ln w="9525" cap="flat" cmpd="sng">
            <a:noFill/>
            <a:prstDash val="solid"/>
            <a:round/>
            <a:headEnd type="none" w="med" len="med"/>
            <a:tailEnd type="none" w="med" len="med"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fr" sz="2800" b="1">
                <a:solidFill>
                  <a:srgbClr val="FFFFFF"/>
                </a:solidFill>
              </a:rPr>
              <a:t>Concept</a:t>
            </a:r>
          </a:p>
        </p:txBody>
      </p:sp>
      <p:sp>
        <p:nvSpPr>
          <p:cNvPr id="158" name="Shape 158"/>
          <p:cNvSpPr/>
          <p:nvPr/>
        </p:nvSpPr>
        <p:spPr>
          <a:xfrm>
            <a:off x="5517534" y="3660113"/>
            <a:ext cx="2669565" cy="931934"/>
          </a:xfrm>
          <a:prstGeom prst="roundRect">
            <a:avLst>
              <a:gd name="adj" fmla="val 16667"/>
            </a:avLst>
          </a:prstGeom>
          <a:solidFill>
            <a:srgbClr val="92D050"/>
          </a:solidFill>
          <a:ln w="9525" cap="flat" cmpd="sng">
            <a:noFill/>
            <a:prstDash val="solid"/>
            <a:round/>
            <a:headEnd type="none" w="med" len="med"/>
            <a:tailEnd type="none" w="med" len="med"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fr" sz="2800" b="1">
                <a:solidFill>
                  <a:srgbClr val="FFFFFF"/>
                </a:solidFill>
              </a:rPr>
              <a:t>Outils</a:t>
            </a:r>
          </a:p>
        </p:txBody>
      </p:sp>
      <p:sp>
        <p:nvSpPr>
          <p:cNvPr id="159" name="Shape 159"/>
          <p:cNvSpPr/>
          <p:nvPr/>
        </p:nvSpPr>
        <p:spPr>
          <a:xfrm>
            <a:off x="5239826" y="920183"/>
            <a:ext cx="2669565" cy="931934"/>
          </a:xfrm>
          <a:prstGeom prst="roundRect">
            <a:avLst>
              <a:gd name="adj" fmla="val 28187"/>
            </a:avLst>
          </a:prstGeom>
          <a:solidFill>
            <a:srgbClr val="92D050"/>
          </a:solidFill>
          <a:ln w="9525" cap="flat" cmpd="sng">
            <a:noFill/>
            <a:prstDash val="solid"/>
            <a:round/>
            <a:headEnd type="none" w="med" len="med"/>
            <a:tailEnd type="none" w="med" len="med"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fr" sz="2800" b="1" dirty="0">
                <a:solidFill>
                  <a:srgbClr val="FFFFFF"/>
                </a:solidFill>
              </a:rPr>
              <a:t>Promesse</a:t>
            </a: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	</a:t>
            </a:r>
            <a:r>
              <a:rPr lang="fr-FR" dirty="0" err="1" smtClean="0"/>
              <a:t>Qt</a:t>
            </a:r>
            <a:endParaRPr lang="fr-FR" dirty="0"/>
          </a:p>
        </p:txBody>
      </p:sp>
      <p:pic>
        <p:nvPicPr>
          <p:cNvPr id="18" name="Imag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50" y="16350"/>
            <a:ext cx="473242" cy="473242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 txBox="1"/>
          <p:nvPr/>
        </p:nvSpPr>
        <p:spPr>
          <a:xfrm>
            <a:off x="389176" y="1370092"/>
            <a:ext cx="8381999" cy="396000"/>
          </a:xfrm>
          <a:prstGeom prst="rect">
            <a:avLst/>
          </a:prstGeom>
          <a:noFill/>
          <a:ln w="76200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 b="1" dirty="0" smtClean="0">
                <a:solidFill>
                  <a:schemeClr val="bg2">
                    <a:lumMod val="5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Une boite à outils</a:t>
            </a:r>
            <a:endParaRPr lang="fr" sz="2400" b="1" dirty="0">
              <a:solidFill>
                <a:schemeClr val="bg2">
                  <a:lumMod val="50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Shape 174"/>
          <p:cNvSpPr txBox="1"/>
          <p:nvPr/>
        </p:nvSpPr>
        <p:spPr>
          <a:xfrm>
            <a:off x="398151" y="817273"/>
            <a:ext cx="8381999" cy="396000"/>
          </a:xfrm>
          <a:prstGeom prst="rect">
            <a:avLst/>
          </a:prstGeom>
          <a:noFill/>
          <a:ln w="76200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-FR" sz="2400" b="1" dirty="0" smtClean="0">
                <a:solidFill>
                  <a:schemeClr val="bg2"/>
                </a:solidFill>
                <a:latin typeface="Calibri"/>
                <a:ea typeface="Calibri"/>
                <a:cs typeface="Calibri"/>
                <a:sym typeface="Calibri"/>
              </a:rPr>
              <a:t>Un </a:t>
            </a:r>
            <a:r>
              <a:rPr lang="fr-FR" sz="2400" b="1" dirty="0" err="1" smtClean="0">
                <a:solidFill>
                  <a:schemeClr val="bg2"/>
                </a:solidFill>
                <a:latin typeface="Calibri"/>
                <a:ea typeface="Calibri"/>
                <a:cs typeface="Calibri"/>
                <a:sym typeface="Calibri"/>
              </a:rPr>
              <a:t>framework</a:t>
            </a:r>
            <a:r>
              <a:rPr lang="fr-FR" sz="2400" b="1" dirty="0" smtClean="0">
                <a:solidFill>
                  <a:schemeClr val="bg2"/>
                </a:solidFill>
                <a:latin typeface="Calibri"/>
                <a:ea typeface="Calibri"/>
                <a:cs typeface="Calibri"/>
                <a:sym typeface="Calibri"/>
              </a:rPr>
              <a:t> C++</a:t>
            </a:r>
            <a:endParaRPr lang="fr" sz="2400" b="1" dirty="0">
              <a:solidFill>
                <a:schemeClr val="bg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Shape 175"/>
          <p:cNvSpPr txBox="1"/>
          <p:nvPr/>
        </p:nvSpPr>
        <p:spPr>
          <a:xfrm>
            <a:off x="389176" y="3028550"/>
            <a:ext cx="8359800" cy="396000"/>
          </a:xfrm>
          <a:prstGeom prst="rect">
            <a:avLst/>
          </a:prstGeom>
          <a:noFill/>
          <a:ln w="76200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 b="1" dirty="0" smtClean="0">
                <a:solidFill>
                  <a:schemeClr val="bg2">
                    <a:lumMod val="5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Une promesse </a:t>
            </a:r>
            <a:endParaRPr lang="fr" sz="2400" b="1" dirty="0">
              <a:solidFill>
                <a:schemeClr val="bg2">
                  <a:lumMod val="50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Shape 191"/>
          <p:cNvSpPr txBox="1"/>
          <p:nvPr/>
        </p:nvSpPr>
        <p:spPr>
          <a:xfrm>
            <a:off x="366951" y="2475730"/>
            <a:ext cx="8381999" cy="396000"/>
          </a:xfrm>
          <a:prstGeom prst="rect">
            <a:avLst/>
          </a:prstGeom>
          <a:noFill/>
          <a:ln w="76200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 b="1" dirty="0" smtClean="0">
                <a:solidFill>
                  <a:schemeClr val="bg2">
                    <a:lumMod val="5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Des modèles de licences</a:t>
            </a:r>
            <a:endParaRPr lang="fr" sz="2400" b="1" dirty="0">
              <a:solidFill>
                <a:schemeClr val="bg2">
                  <a:lumMod val="50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Shape 193"/>
          <p:cNvSpPr txBox="1"/>
          <p:nvPr/>
        </p:nvSpPr>
        <p:spPr>
          <a:xfrm>
            <a:off x="366951" y="1922911"/>
            <a:ext cx="8381999" cy="396000"/>
          </a:xfrm>
          <a:prstGeom prst="rect">
            <a:avLst/>
          </a:prstGeom>
          <a:noFill/>
          <a:ln w="76200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 b="1" dirty="0" smtClean="0">
                <a:solidFill>
                  <a:schemeClr val="bg2">
                    <a:lumMod val="5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Des concepts</a:t>
            </a:r>
            <a:endParaRPr lang="fr" sz="2400" b="1" dirty="0">
              <a:solidFill>
                <a:schemeClr val="bg2">
                  <a:lumMod val="50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	</a:t>
            </a:r>
            <a:r>
              <a:rPr lang="fr-FR" dirty="0" smtClean="0"/>
              <a:t>La galaxie </a:t>
            </a:r>
            <a:r>
              <a:rPr lang="fr-FR" dirty="0" err="1" smtClean="0"/>
              <a:t>Qt</a:t>
            </a:r>
            <a:endParaRPr lang="fr-FR" dirty="0"/>
          </a:p>
        </p:txBody>
      </p:sp>
      <p:sp>
        <p:nvSpPr>
          <p:cNvPr id="173" name="Shape 173"/>
          <p:cNvSpPr txBox="1"/>
          <p:nvPr/>
        </p:nvSpPr>
        <p:spPr>
          <a:xfrm>
            <a:off x="2825375" y="1411496"/>
            <a:ext cx="5140800" cy="337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bg2"/>
                </a:solidFill>
                <a:latin typeface="Calibri"/>
                <a:ea typeface="Calibri"/>
                <a:cs typeface="Calibri"/>
                <a:sym typeface="Calibri"/>
              </a:rPr>
              <a:t>QtCreator</a:t>
            </a:r>
            <a:r>
              <a:rPr lang="fr" sz="1200" dirty="0">
                <a:solidFill>
                  <a:schemeClr val="bg2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fr" sz="1200" dirty="0" err="1">
                <a:solidFill>
                  <a:schemeClr val="bg2"/>
                </a:solidFill>
                <a:latin typeface="Calibri"/>
                <a:ea typeface="Calibri"/>
                <a:cs typeface="Calibri"/>
                <a:sym typeface="Calibri"/>
              </a:rPr>
              <a:t>QtAssistant</a:t>
            </a:r>
            <a:r>
              <a:rPr lang="fr" sz="1200" dirty="0">
                <a:solidFill>
                  <a:schemeClr val="bg2"/>
                </a:solidFill>
                <a:latin typeface="Calibri"/>
                <a:ea typeface="Calibri"/>
                <a:cs typeface="Calibri"/>
                <a:sym typeface="Calibri"/>
              </a:rPr>
              <a:t>, GUI Designer, </a:t>
            </a:r>
            <a:r>
              <a:rPr lang="fr" sz="1200" dirty="0" err="1">
                <a:solidFill>
                  <a:schemeClr val="bg2"/>
                </a:solidFill>
                <a:latin typeface="Calibri"/>
                <a:ea typeface="Calibri"/>
                <a:cs typeface="Calibri"/>
                <a:sym typeface="Calibri"/>
              </a:rPr>
              <a:t>Build</a:t>
            </a:r>
            <a:r>
              <a:rPr lang="fr" sz="1200" dirty="0">
                <a:solidFill>
                  <a:schemeClr val="bg2"/>
                </a:solidFill>
                <a:latin typeface="Calibri"/>
                <a:ea typeface="Calibri"/>
                <a:cs typeface="Calibri"/>
                <a:sym typeface="Calibri"/>
              </a:rPr>
              <a:t> suite (</a:t>
            </a:r>
            <a:r>
              <a:rPr lang="fr" sz="1200" dirty="0" err="1">
                <a:solidFill>
                  <a:schemeClr val="bg2"/>
                </a:solidFill>
                <a:latin typeface="Calibri"/>
                <a:ea typeface="Calibri"/>
                <a:cs typeface="Calibri"/>
                <a:sym typeface="Calibri"/>
              </a:rPr>
              <a:t>QMake</a:t>
            </a:r>
            <a:r>
              <a:rPr lang="fr" sz="1200" dirty="0">
                <a:solidFill>
                  <a:schemeClr val="bg2"/>
                </a:solidFill>
                <a:latin typeface="Calibri"/>
                <a:ea typeface="Calibri"/>
                <a:cs typeface="Calibri"/>
                <a:sym typeface="Calibri"/>
              </a:rPr>
              <a:t>, QBS)</a:t>
            </a:r>
          </a:p>
        </p:txBody>
      </p:sp>
      <p:pic>
        <p:nvPicPr>
          <p:cNvPr id="176" name="Shape 176" descr="511px-Android_robot.svg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00774" y="4371923"/>
            <a:ext cx="634750" cy="7453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Shape 177" descr="osx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03307" y="4340663"/>
            <a:ext cx="822800" cy="82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Shape 178" descr="Windows_Phone_7_Connector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69076" y="4780523"/>
            <a:ext cx="290949" cy="290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Shape 179" descr="blackberry-logo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89856" y="4401084"/>
            <a:ext cx="449515" cy="290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Shape 18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55475" y="4371923"/>
            <a:ext cx="696299" cy="696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Shape 18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88160" y="4371925"/>
            <a:ext cx="600260" cy="696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Shape 18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254525" y="4399440"/>
            <a:ext cx="822799" cy="718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Shape 18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930872" y="4464998"/>
            <a:ext cx="1191201" cy="20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Shape 18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8137376" y="4371929"/>
            <a:ext cx="290950" cy="3655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Shape 185"/>
          <p:cNvPicPr preferRelativeResize="0"/>
          <p:nvPr/>
        </p:nvPicPr>
        <p:blipFill rotWithShape="1">
          <a:blip r:embed="rId12">
            <a:alphaModFix/>
          </a:blip>
          <a:srcRect t="26117" b="24584"/>
          <a:stretch/>
        </p:blipFill>
        <p:spPr>
          <a:xfrm>
            <a:off x="5930862" y="4699448"/>
            <a:ext cx="1191224" cy="33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Shape 186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7360305" y="4395558"/>
            <a:ext cx="386450" cy="3864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Shape 187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4951332" y="4395560"/>
            <a:ext cx="822781" cy="22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Shape 188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7131710" y="4864973"/>
            <a:ext cx="1470713" cy="205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Shape 189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5058275" y="4781048"/>
            <a:ext cx="337500" cy="337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Shape 190"/>
          <p:cNvSpPr txBox="1"/>
          <p:nvPr/>
        </p:nvSpPr>
        <p:spPr>
          <a:xfrm>
            <a:off x="2950051" y="717892"/>
            <a:ext cx="5332800" cy="58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 sz="1200" dirty="0">
                <a:solidFill>
                  <a:schemeClr val="bg2"/>
                </a:solidFill>
                <a:latin typeface="Calibri"/>
                <a:ea typeface="Calibri"/>
                <a:cs typeface="Calibri"/>
                <a:sym typeface="Calibri"/>
              </a:rPr>
              <a:t>Réseau et communication, Multithreading, Multimédia et capteurs, Base de données, 3D (OpenGL), Web, XML, JSON, génération PDF...</a:t>
            </a:r>
          </a:p>
          <a:p>
            <a:pPr lvl="0" rtl="0">
              <a:spcBef>
                <a:spcPts val="0"/>
              </a:spcBef>
              <a:buNone/>
            </a:pPr>
            <a:endParaRPr sz="1200" dirty="0">
              <a:solidFill>
                <a:schemeClr val="bg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Shape 192"/>
          <p:cNvSpPr txBox="1"/>
          <p:nvPr/>
        </p:nvSpPr>
        <p:spPr>
          <a:xfrm>
            <a:off x="3635524" y="2517134"/>
            <a:ext cx="2877300" cy="22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bg2"/>
                </a:solidFill>
                <a:latin typeface="Calibri"/>
                <a:ea typeface="Calibri"/>
                <a:cs typeface="Calibri"/>
                <a:sym typeface="Calibri"/>
              </a:rPr>
              <a:t>Propriétaire, GPL, LGPL</a:t>
            </a:r>
          </a:p>
        </p:txBody>
      </p:sp>
      <p:sp>
        <p:nvSpPr>
          <p:cNvPr id="194" name="Shape 194"/>
          <p:cNvSpPr txBox="1"/>
          <p:nvPr/>
        </p:nvSpPr>
        <p:spPr>
          <a:xfrm>
            <a:off x="2220730" y="1943051"/>
            <a:ext cx="5332800" cy="337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bg2"/>
                </a:solidFill>
                <a:latin typeface="Calibri"/>
                <a:ea typeface="Calibri"/>
                <a:cs typeface="Calibri"/>
                <a:sym typeface="Calibri"/>
              </a:rPr>
              <a:t>QtQuick</a:t>
            </a:r>
            <a:r>
              <a:rPr lang="fr" sz="1200" dirty="0">
                <a:solidFill>
                  <a:schemeClr val="bg2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fr" sz="1200" dirty="0" err="1">
                <a:solidFill>
                  <a:schemeClr val="bg2"/>
                </a:solidFill>
                <a:latin typeface="Calibri"/>
                <a:ea typeface="Calibri"/>
                <a:cs typeface="Calibri"/>
                <a:sym typeface="Calibri"/>
              </a:rPr>
              <a:t>Signals</a:t>
            </a:r>
            <a:r>
              <a:rPr lang="fr" sz="1200" dirty="0">
                <a:solidFill>
                  <a:schemeClr val="bg2"/>
                </a:solidFill>
                <a:latin typeface="Calibri"/>
                <a:ea typeface="Calibri"/>
                <a:cs typeface="Calibri"/>
                <a:sym typeface="Calibri"/>
              </a:rPr>
              <a:t> / Slots, Widget, Model-</a:t>
            </a:r>
            <a:r>
              <a:rPr lang="fr" sz="1200" dirty="0" err="1">
                <a:solidFill>
                  <a:schemeClr val="bg2"/>
                </a:solidFill>
                <a:latin typeface="Calibri"/>
                <a:ea typeface="Calibri"/>
                <a:cs typeface="Calibri"/>
                <a:sym typeface="Calibri"/>
              </a:rPr>
              <a:t>View</a:t>
            </a:r>
            <a:r>
              <a:rPr lang="fr" sz="1200" dirty="0">
                <a:solidFill>
                  <a:schemeClr val="bg2"/>
                </a:solidFill>
                <a:latin typeface="Calibri"/>
                <a:ea typeface="Calibri"/>
                <a:cs typeface="Calibri"/>
                <a:sym typeface="Calibri"/>
              </a:rPr>
              <a:t>-</a:t>
            </a:r>
            <a:r>
              <a:rPr lang="fr" sz="1200" dirty="0" err="1">
                <a:solidFill>
                  <a:schemeClr val="bg2"/>
                </a:solidFill>
                <a:latin typeface="Calibri"/>
                <a:ea typeface="Calibri"/>
                <a:cs typeface="Calibri"/>
                <a:sym typeface="Calibri"/>
              </a:rPr>
              <a:t>Delegate</a:t>
            </a:r>
            <a:endParaRPr lang="fr" sz="1200" dirty="0">
              <a:solidFill>
                <a:schemeClr val="bg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bg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Shape 195"/>
          <p:cNvSpPr txBox="1"/>
          <p:nvPr/>
        </p:nvSpPr>
        <p:spPr>
          <a:xfrm>
            <a:off x="2403624" y="3069953"/>
            <a:ext cx="2877300" cy="22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 sz="1200" dirty="0">
                <a:solidFill>
                  <a:schemeClr val="bg2"/>
                </a:solidFill>
                <a:latin typeface="Calibri"/>
                <a:ea typeface="Calibri"/>
                <a:cs typeface="Calibri"/>
                <a:sym typeface="Calibri"/>
              </a:rPr>
              <a:t>“Code once, </a:t>
            </a:r>
            <a:r>
              <a:rPr lang="fr" sz="1200" dirty="0" err="1">
                <a:solidFill>
                  <a:schemeClr val="bg2"/>
                </a:solidFill>
                <a:latin typeface="Calibri"/>
                <a:ea typeface="Calibri"/>
                <a:cs typeface="Calibri"/>
                <a:sym typeface="Calibri"/>
              </a:rPr>
              <a:t>deploy</a:t>
            </a:r>
            <a:r>
              <a:rPr lang="fr" sz="1200" dirty="0">
                <a:solidFill>
                  <a:schemeClr val="bg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fr" sz="1200" dirty="0" err="1">
                <a:solidFill>
                  <a:schemeClr val="bg2"/>
                </a:solidFill>
                <a:latin typeface="Calibri"/>
                <a:ea typeface="Calibri"/>
                <a:cs typeface="Calibri"/>
                <a:sym typeface="Calibri"/>
              </a:rPr>
              <a:t>everywhere</a:t>
            </a:r>
            <a:r>
              <a:rPr lang="fr" sz="1200" dirty="0">
                <a:solidFill>
                  <a:schemeClr val="bg2"/>
                </a:solidFill>
                <a:latin typeface="Calibri"/>
                <a:ea typeface="Calibri"/>
                <a:cs typeface="Calibri"/>
                <a:sym typeface="Calibri"/>
              </a:rPr>
              <a:t> !”</a:t>
            </a:r>
          </a:p>
        </p:txBody>
      </p:sp>
      <p:pic>
        <p:nvPicPr>
          <p:cNvPr id="32" name="Image 31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05" y="8926"/>
            <a:ext cx="473242" cy="473242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fr-FR" dirty="0" smtClean="0"/>
              <a:t>	</a:t>
            </a:r>
            <a:r>
              <a:rPr lang="fr" dirty="0" smtClean="0"/>
              <a:t>UI </a:t>
            </a:r>
            <a:r>
              <a:rPr lang="fr" dirty="0"/>
              <a:t>: plusieurs approches possibles</a:t>
            </a:r>
            <a:r>
              <a:rPr lang="fr" dirty="0" smtClean="0"/>
              <a:t>...</a:t>
            </a:r>
            <a:endParaRPr lang="fr-FR" dirty="0"/>
          </a:p>
        </p:txBody>
      </p:sp>
      <p:pic>
        <p:nvPicPr>
          <p:cNvPr id="201" name="Shape 2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942" y="984587"/>
            <a:ext cx="3965075" cy="2407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Shape 2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26385" y="330261"/>
            <a:ext cx="4100538" cy="2407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Shape 20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15737" y="1602671"/>
            <a:ext cx="2484499" cy="1690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Shape 20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67556" y="3415613"/>
            <a:ext cx="2794698" cy="1597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Shape 20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175869" y="2447709"/>
            <a:ext cx="2794699" cy="25417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Shape 20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01467" y="3088316"/>
            <a:ext cx="2794698" cy="1880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75" y="18208"/>
            <a:ext cx="473242" cy="47324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 txBox="1">
            <a:spLocks noGrp="1"/>
          </p:cNvSpPr>
          <p:nvPr>
            <p:ph type="title"/>
          </p:nvPr>
        </p:nvSpPr>
        <p:spPr>
          <a:xfrm>
            <a:off x="471900" y="-23274"/>
            <a:ext cx="8222100" cy="504538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fr-FR" dirty="0" smtClean="0"/>
              <a:t>	</a:t>
            </a:r>
            <a:r>
              <a:rPr lang="fr" dirty="0" smtClean="0"/>
              <a:t>Historique</a:t>
            </a:r>
            <a:endParaRPr lang="fr" dirty="0"/>
          </a:p>
        </p:txBody>
      </p:sp>
      <p:pic>
        <p:nvPicPr>
          <p:cNvPr id="42" name="Image 4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526" y="81079"/>
            <a:ext cx="473242" cy="473242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12591"/>
            <a:ext cx="9144000" cy="4099034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fr-FR" dirty="0" smtClean="0"/>
              <a:t>	</a:t>
            </a:r>
            <a:r>
              <a:rPr lang="fr" dirty="0" smtClean="0"/>
              <a:t>Historique </a:t>
            </a:r>
            <a:r>
              <a:rPr lang="fr" dirty="0"/>
              <a:t>releases Qt5 avec les améliorations concernant le </a:t>
            </a:r>
            <a:r>
              <a:rPr lang="fr" dirty="0" smtClean="0"/>
              <a:t>mobile</a:t>
            </a:r>
            <a:endParaRPr lang="fr-FR" dirty="0"/>
          </a:p>
        </p:txBody>
      </p:sp>
      <p:sp>
        <p:nvSpPr>
          <p:cNvPr id="256" name="Shape 256"/>
          <p:cNvSpPr/>
          <p:nvPr/>
        </p:nvSpPr>
        <p:spPr>
          <a:xfrm>
            <a:off x="107025" y="711525"/>
            <a:ext cx="642125" cy="504524"/>
          </a:xfrm>
          <a:prstGeom prst="flowChartPunchedTap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5.0</a:t>
            </a:r>
          </a:p>
        </p:txBody>
      </p:sp>
      <p:sp>
        <p:nvSpPr>
          <p:cNvPr id="257" name="Shape 257"/>
          <p:cNvSpPr txBox="1"/>
          <p:nvPr/>
        </p:nvSpPr>
        <p:spPr>
          <a:xfrm>
            <a:off x="786750" y="759825"/>
            <a:ext cx="4713900" cy="440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 u="sng">
                <a:latin typeface="Calibri"/>
                <a:ea typeface="Calibri"/>
                <a:cs typeface="Calibri"/>
                <a:sym typeface="Calibri"/>
              </a:rPr>
              <a:t>19/12/2012</a:t>
            </a:r>
            <a:r>
              <a:rPr lang="fr">
                <a:latin typeface="Calibri"/>
                <a:ea typeface="Calibri"/>
                <a:cs typeface="Calibri"/>
                <a:sym typeface="Calibri"/>
              </a:rPr>
              <a:t> : QML, QtQuick, Location (géolocalisation) </a:t>
            </a:r>
          </a:p>
        </p:txBody>
      </p:sp>
      <p:sp>
        <p:nvSpPr>
          <p:cNvPr id="258" name="Shape 258"/>
          <p:cNvSpPr/>
          <p:nvPr/>
        </p:nvSpPr>
        <p:spPr>
          <a:xfrm>
            <a:off x="107025" y="1168725"/>
            <a:ext cx="642125" cy="504524"/>
          </a:xfrm>
          <a:prstGeom prst="flowChartPunchedTap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>
                <a:solidFill>
                  <a:schemeClr val="accent2"/>
                </a:solidFill>
              </a:rPr>
              <a:t>5.1</a:t>
            </a:r>
          </a:p>
        </p:txBody>
      </p:sp>
      <p:sp>
        <p:nvSpPr>
          <p:cNvPr id="259" name="Shape 259"/>
          <p:cNvSpPr txBox="1"/>
          <p:nvPr/>
        </p:nvSpPr>
        <p:spPr>
          <a:xfrm>
            <a:off x="786749" y="1217025"/>
            <a:ext cx="8294400" cy="440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 sz="1200" u="sng">
                <a:latin typeface="Calibri"/>
                <a:ea typeface="Calibri"/>
                <a:cs typeface="Calibri"/>
                <a:sym typeface="Calibri"/>
              </a:rPr>
              <a:t>03/07/2013</a:t>
            </a:r>
            <a:r>
              <a:rPr lang="fr" sz="1200">
                <a:latin typeface="Calibri"/>
                <a:ea typeface="Calibri"/>
                <a:cs typeface="Calibri"/>
                <a:sym typeface="Calibri"/>
              </a:rPr>
              <a:t> : Quick controls, Sensors (Android, iOS, Blackberry), Qt for Android (Technology preview), Qt for iOS (Technology preview)</a:t>
            </a:r>
          </a:p>
        </p:txBody>
      </p:sp>
      <p:sp>
        <p:nvSpPr>
          <p:cNvPr id="260" name="Shape 260"/>
          <p:cNvSpPr/>
          <p:nvPr/>
        </p:nvSpPr>
        <p:spPr>
          <a:xfrm>
            <a:off x="107025" y="1625925"/>
            <a:ext cx="642125" cy="504524"/>
          </a:xfrm>
          <a:prstGeom prst="flowChartPunchedTap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>
                <a:solidFill>
                  <a:schemeClr val="accent2"/>
                </a:solidFill>
              </a:rPr>
              <a:t>5.2</a:t>
            </a:r>
          </a:p>
        </p:txBody>
      </p:sp>
      <p:sp>
        <p:nvSpPr>
          <p:cNvPr id="261" name="Shape 261"/>
          <p:cNvSpPr txBox="1"/>
          <p:nvPr/>
        </p:nvSpPr>
        <p:spPr>
          <a:xfrm>
            <a:off x="786749" y="1674225"/>
            <a:ext cx="8294400" cy="440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 sz="1200" u="sng">
                <a:latin typeface="Calibri"/>
                <a:ea typeface="Calibri"/>
                <a:cs typeface="Calibri"/>
                <a:sym typeface="Calibri"/>
              </a:rPr>
              <a:t>12/12/13</a:t>
            </a:r>
            <a:r>
              <a:rPr lang="fr" sz="1200">
                <a:latin typeface="Calibri"/>
                <a:ea typeface="Calibri"/>
                <a:cs typeface="Calibri"/>
                <a:sym typeface="Calibri"/>
              </a:rPr>
              <a:t> : Positionning, NFC, Bluetooth, Windows Extra, Mac extra, Android extra, Qt for Android, Qt for IOS</a:t>
            </a:r>
          </a:p>
        </p:txBody>
      </p:sp>
      <p:sp>
        <p:nvSpPr>
          <p:cNvPr id="262" name="Shape 262"/>
          <p:cNvSpPr/>
          <p:nvPr/>
        </p:nvSpPr>
        <p:spPr>
          <a:xfrm>
            <a:off x="107025" y="2083125"/>
            <a:ext cx="642125" cy="504524"/>
          </a:xfrm>
          <a:prstGeom prst="flowChartPunchedTap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>
                <a:solidFill>
                  <a:schemeClr val="accent2"/>
                </a:solidFill>
              </a:rPr>
              <a:t>5.3</a:t>
            </a:r>
          </a:p>
        </p:txBody>
      </p:sp>
      <p:sp>
        <p:nvSpPr>
          <p:cNvPr id="263" name="Shape 263"/>
          <p:cNvSpPr txBox="1"/>
          <p:nvPr/>
        </p:nvSpPr>
        <p:spPr>
          <a:xfrm>
            <a:off x="786749" y="2131425"/>
            <a:ext cx="8294400" cy="440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 sz="1200" u="sng">
                <a:latin typeface="Calibri"/>
                <a:ea typeface="Calibri"/>
                <a:cs typeface="Calibri"/>
                <a:sym typeface="Calibri"/>
              </a:rPr>
              <a:t>20/05/2014</a:t>
            </a:r>
            <a:r>
              <a:rPr lang="fr" sz="1200">
                <a:latin typeface="Calibri"/>
                <a:ea typeface="Calibri"/>
                <a:cs typeface="Calibri"/>
                <a:sym typeface="Calibri"/>
              </a:rPr>
              <a:t> : iOS (input Method, word completion,...), Positioning (Android,iOS), Bluetooth(Android)</a:t>
            </a:r>
          </a:p>
        </p:txBody>
      </p:sp>
      <p:sp>
        <p:nvSpPr>
          <p:cNvPr id="264" name="Shape 264"/>
          <p:cNvSpPr/>
          <p:nvPr/>
        </p:nvSpPr>
        <p:spPr>
          <a:xfrm>
            <a:off x="107025" y="2540325"/>
            <a:ext cx="642125" cy="504524"/>
          </a:xfrm>
          <a:prstGeom prst="flowChartPunchedTap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>
                <a:solidFill>
                  <a:schemeClr val="accent2"/>
                </a:solidFill>
              </a:rPr>
              <a:t>5.4</a:t>
            </a:r>
          </a:p>
        </p:txBody>
      </p:sp>
      <p:sp>
        <p:nvSpPr>
          <p:cNvPr id="265" name="Shape 265"/>
          <p:cNvSpPr txBox="1"/>
          <p:nvPr/>
        </p:nvSpPr>
        <p:spPr>
          <a:xfrm>
            <a:off x="786749" y="2588625"/>
            <a:ext cx="8294400" cy="440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 sz="1200" u="sng">
                <a:latin typeface="Calibri"/>
                <a:ea typeface="Calibri"/>
                <a:cs typeface="Calibri"/>
                <a:sym typeface="Calibri"/>
              </a:rPr>
              <a:t>10/12/2014</a:t>
            </a:r>
            <a:r>
              <a:rPr lang="fr" sz="1200">
                <a:latin typeface="Calibri"/>
                <a:ea typeface="Calibri"/>
                <a:cs typeface="Calibri"/>
                <a:sym typeface="Calibri"/>
              </a:rPr>
              <a:t> : Bluetooth LE (Android only and Technology Preview), Qt for WinRT, limited iOS native style (popup menu, text selection)</a:t>
            </a:r>
          </a:p>
        </p:txBody>
      </p:sp>
      <p:sp>
        <p:nvSpPr>
          <p:cNvPr id="266" name="Shape 266"/>
          <p:cNvSpPr/>
          <p:nvPr/>
        </p:nvSpPr>
        <p:spPr>
          <a:xfrm>
            <a:off x="107025" y="2997525"/>
            <a:ext cx="642125" cy="504524"/>
          </a:xfrm>
          <a:prstGeom prst="flowChartPunchedTap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>
                <a:solidFill>
                  <a:schemeClr val="accent2"/>
                </a:solidFill>
              </a:rPr>
              <a:t>5.5</a:t>
            </a:r>
          </a:p>
        </p:txBody>
      </p:sp>
      <p:sp>
        <p:nvSpPr>
          <p:cNvPr id="267" name="Shape 267"/>
          <p:cNvSpPr txBox="1"/>
          <p:nvPr/>
        </p:nvSpPr>
        <p:spPr>
          <a:xfrm>
            <a:off x="786749" y="3045825"/>
            <a:ext cx="8294400" cy="440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 sz="1200" u="sng" dirty="0">
                <a:latin typeface="Calibri"/>
                <a:ea typeface="Calibri"/>
                <a:cs typeface="Calibri"/>
                <a:sym typeface="Calibri"/>
              </a:rPr>
              <a:t>01/07/2015</a:t>
            </a:r>
            <a:r>
              <a:rPr lang="fr" sz="1200" dirty="0">
                <a:latin typeface="Calibri"/>
                <a:ea typeface="Calibri"/>
                <a:cs typeface="Calibri"/>
                <a:sym typeface="Calibri"/>
              </a:rPr>
              <a:t> : Bluetooth LE, </a:t>
            </a:r>
            <a:r>
              <a:rPr lang="fr" sz="1200" dirty="0" smtClean="0">
                <a:latin typeface="Calibri"/>
                <a:ea typeface="Calibri"/>
                <a:cs typeface="Calibri"/>
                <a:sym typeface="Calibri"/>
              </a:rPr>
              <a:t>Q</a:t>
            </a:r>
            <a:r>
              <a:rPr lang="fr-FR" sz="1200" dirty="0" err="1" smtClean="0">
                <a:latin typeface="Calibri"/>
                <a:ea typeface="Calibri"/>
                <a:cs typeface="Calibri"/>
                <a:sym typeface="Calibri"/>
              </a:rPr>
              <a:t>t</a:t>
            </a:r>
            <a:r>
              <a:rPr lang="fr" sz="1200" dirty="0" smtClean="0">
                <a:latin typeface="Calibri"/>
                <a:ea typeface="Calibri"/>
                <a:cs typeface="Calibri"/>
                <a:sym typeface="Calibri"/>
              </a:rPr>
              <a:t>3D</a:t>
            </a:r>
            <a:r>
              <a:rPr lang="fr" sz="1200" dirty="0">
                <a:latin typeface="Calibri"/>
                <a:ea typeface="Calibri"/>
                <a:cs typeface="Calibri"/>
                <a:sym typeface="Calibri"/>
              </a:rPr>
              <a:t>, Location (Route), </a:t>
            </a:r>
            <a:r>
              <a:rPr lang="fr" sz="1200" dirty="0" err="1">
                <a:latin typeface="Calibri"/>
                <a:ea typeface="Calibri"/>
                <a:cs typeface="Calibri"/>
                <a:sym typeface="Calibri"/>
              </a:rPr>
              <a:t>Canvas</a:t>
            </a:r>
            <a:r>
              <a:rPr lang="fr" sz="1200" dirty="0">
                <a:latin typeface="Calibri"/>
                <a:ea typeface="Calibri"/>
                <a:cs typeface="Calibri"/>
                <a:sym typeface="Calibri"/>
              </a:rPr>
              <a:t> 3D, </a:t>
            </a:r>
            <a:r>
              <a:rPr lang="fr" sz="1200" dirty="0" err="1">
                <a:latin typeface="Calibri"/>
                <a:ea typeface="Calibri"/>
                <a:cs typeface="Calibri"/>
                <a:sym typeface="Calibri"/>
              </a:rPr>
              <a:t>Webview</a:t>
            </a:r>
            <a:r>
              <a:rPr lang="fr" sz="1200" dirty="0">
                <a:latin typeface="Calibri"/>
                <a:ea typeface="Calibri"/>
                <a:cs typeface="Calibri"/>
                <a:sym typeface="Calibri"/>
              </a:rPr>
              <a:t> (iOS)</a:t>
            </a:r>
          </a:p>
        </p:txBody>
      </p:sp>
      <p:sp>
        <p:nvSpPr>
          <p:cNvPr id="268" name="Shape 268"/>
          <p:cNvSpPr txBox="1"/>
          <p:nvPr/>
        </p:nvSpPr>
        <p:spPr>
          <a:xfrm rot="20289985">
            <a:off x="6552634" y="4363452"/>
            <a:ext cx="2727724" cy="36295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fr" b="1">
                <a:solidFill>
                  <a:schemeClr val="bg2"/>
                </a:solidFill>
                <a:latin typeface="Syncopate"/>
                <a:ea typeface="Syncopate"/>
                <a:cs typeface="Syncopate"/>
                <a:sym typeface="Syncopate"/>
              </a:rPr>
              <a:t>Release tous les 6 mois environ !</a:t>
            </a:r>
          </a:p>
        </p:txBody>
      </p:sp>
      <p:sp>
        <p:nvSpPr>
          <p:cNvPr id="269" name="Shape 269"/>
          <p:cNvSpPr/>
          <p:nvPr/>
        </p:nvSpPr>
        <p:spPr>
          <a:xfrm>
            <a:off x="107025" y="3454725"/>
            <a:ext cx="642125" cy="504524"/>
          </a:xfrm>
          <a:prstGeom prst="flowChartPunchedTap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accent2"/>
                </a:solidFill>
              </a:rPr>
              <a:t>5.6</a:t>
            </a:r>
          </a:p>
        </p:txBody>
      </p:sp>
      <p:sp>
        <p:nvSpPr>
          <p:cNvPr id="270" name="Shape 270"/>
          <p:cNvSpPr txBox="1"/>
          <p:nvPr/>
        </p:nvSpPr>
        <p:spPr>
          <a:xfrm>
            <a:off x="786749" y="3503025"/>
            <a:ext cx="8294400" cy="440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 sz="1200" u="sng">
                <a:latin typeface="Calibri"/>
                <a:ea typeface="Calibri"/>
                <a:cs typeface="Calibri"/>
                <a:sym typeface="Calibri"/>
              </a:rPr>
              <a:t>16/03/2016</a:t>
            </a:r>
            <a:r>
              <a:rPr lang="fr" sz="1200">
                <a:latin typeface="Calibri"/>
                <a:ea typeface="Calibri"/>
                <a:cs typeface="Calibri"/>
                <a:sym typeface="Calibri"/>
              </a:rPr>
              <a:t> : Qt Speech (tech preview), QtQuick Controls 2.0 (tech preview)</a:t>
            </a:r>
          </a:p>
        </p:txBody>
      </p:sp>
      <p:sp>
        <p:nvSpPr>
          <p:cNvPr id="271" name="Shape 271"/>
          <p:cNvSpPr/>
          <p:nvPr/>
        </p:nvSpPr>
        <p:spPr>
          <a:xfrm>
            <a:off x="107025" y="3937828"/>
            <a:ext cx="642125" cy="504524"/>
          </a:xfrm>
          <a:prstGeom prst="flowChartPunchedTap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>
                <a:solidFill>
                  <a:schemeClr val="accent2"/>
                </a:solidFill>
              </a:rPr>
              <a:t>5.7</a:t>
            </a:r>
          </a:p>
        </p:txBody>
      </p:sp>
      <p:sp>
        <p:nvSpPr>
          <p:cNvPr id="272" name="Shape 272"/>
          <p:cNvSpPr txBox="1"/>
          <p:nvPr/>
        </p:nvSpPr>
        <p:spPr>
          <a:xfrm>
            <a:off x="786749" y="3986128"/>
            <a:ext cx="8294400" cy="440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-FR" sz="1200" u="sng" dirty="0" smtClean="0">
                <a:latin typeface="Calibri"/>
                <a:ea typeface="Calibri"/>
                <a:cs typeface="Calibri"/>
                <a:sym typeface="Calibri"/>
              </a:rPr>
              <a:t>15</a:t>
            </a:r>
            <a:r>
              <a:rPr lang="fr" sz="1200" u="sng" dirty="0" smtClean="0">
                <a:latin typeface="Calibri"/>
                <a:ea typeface="Calibri"/>
                <a:cs typeface="Calibri"/>
                <a:sym typeface="Calibri"/>
              </a:rPr>
              <a:t>/0</a:t>
            </a:r>
            <a:r>
              <a:rPr lang="fr-FR" sz="1200" u="sng" dirty="0" smtClean="0">
                <a:latin typeface="Calibri"/>
                <a:ea typeface="Calibri"/>
                <a:cs typeface="Calibri"/>
                <a:sym typeface="Calibri"/>
              </a:rPr>
              <a:t>6</a:t>
            </a:r>
            <a:r>
              <a:rPr lang="fr" sz="1200" u="sng" dirty="0" smtClean="0">
                <a:latin typeface="Calibri"/>
                <a:ea typeface="Calibri"/>
                <a:cs typeface="Calibri"/>
                <a:sym typeface="Calibri"/>
              </a:rPr>
              <a:t>/2016</a:t>
            </a:r>
            <a:r>
              <a:rPr lang="fr" sz="1200" dirty="0" smtClean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fr" sz="1200" dirty="0"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fr" sz="1200" dirty="0" err="1">
                <a:latin typeface="Calibri"/>
                <a:ea typeface="Calibri"/>
                <a:cs typeface="Calibri"/>
                <a:sym typeface="Calibri"/>
              </a:rPr>
              <a:t>Qt</a:t>
            </a:r>
            <a:r>
              <a:rPr lang="fr" sz="1200" dirty="0">
                <a:latin typeface="Calibri"/>
                <a:ea typeface="Calibri"/>
                <a:cs typeface="Calibri"/>
                <a:sym typeface="Calibri"/>
              </a:rPr>
              <a:t> Speech, </a:t>
            </a:r>
            <a:r>
              <a:rPr lang="fr" sz="1200" dirty="0" err="1">
                <a:latin typeface="Calibri"/>
                <a:ea typeface="Calibri"/>
                <a:cs typeface="Calibri"/>
                <a:sym typeface="Calibri"/>
              </a:rPr>
              <a:t>QtQuick</a:t>
            </a:r>
            <a:r>
              <a:rPr lang="fr" sz="12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fr" sz="1200" dirty="0" err="1">
                <a:latin typeface="Calibri"/>
                <a:ea typeface="Calibri"/>
                <a:cs typeface="Calibri"/>
                <a:sym typeface="Calibri"/>
              </a:rPr>
              <a:t>Controls</a:t>
            </a:r>
            <a:r>
              <a:rPr lang="fr" sz="1200" dirty="0">
                <a:latin typeface="Calibri"/>
                <a:ea typeface="Calibri"/>
                <a:cs typeface="Calibri"/>
                <a:sym typeface="Calibri"/>
              </a:rPr>
              <a:t> 2.0 avec style iOS, </a:t>
            </a:r>
            <a:r>
              <a:rPr lang="fr" sz="1200" dirty="0" err="1">
                <a:latin typeface="Calibri"/>
                <a:ea typeface="Calibri"/>
                <a:cs typeface="Calibri"/>
                <a:sym typeface="Calibri"/>
              </a:rPr>
              <a:t>Material</a:t>
            </a:r>
            <a:r>
              <a:rPr lang="fr" sz="1200" dirty="0">
                <a:latin typeface="Calibri"/>
                <a:ea typeface="Calibri"/>
                <a:cs typeface="Calibri"/>
                <a:sym typeface="Calibri"/>
              </a:rPr>
              <a:t>, Universal</a:t>
            </a:r>
          </a:p>
        </p:txBody>
      </p:sp>
      <p:pic>
        <p:nvPicPr>
          <p:cNvPr id="21" name="Image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394"/>
            <a:ext cx="473242" cy="473242"/>
          </a:xfrm>
          <a:prstGeom prst="rect">
            <a:avLst/>
          </a:prstGeom>
        </p:spPr>
      </p:pic>
      <p:sp>
        <p:nvSpPr>
          <p:cNvPr id="22" name="Shape 271"/>
          <p:cNvSpPr/>
          <p:nvPr/>
        </p:nvSpPr>
        <p:spPr>
          <a:xfrm>
            <a:off x="107026" y="4403047"/>
            <a:ext cx="642125" cy="504524"/>
          </a:xfrm>
          <a:prstGeom prst="flowChartPunchedTap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 dirty="0" smtClean="0">
                <a:solidFill>
                  <a:schemeClr val="accent2"/>
                </a:solidFill>
              </a:rPr>
              <a:t>5.</a:t>
            </a:r>
            <a:r>
              <a:rPr lang="fr-FR" dirty="0" smtClean="0">
                <a:solidFill>
                  <a:schemeClr val="accent2"/>
                </a:solidFill>
              </a:rPr>
              <a:t>8</a:t>
            </a:r>
            <a:endParaRPr lang="fr" dirty="0">
              <a:solidFill>
                <a:schemeClr val="accent2"/>
              </a:solidFill>
            </a:endParaRPr>
          </a:p>
        </p:txBody>
      </p:sp>
      <p:sp>
        <p:nvSpPr>
          <p:cNvPr id="23" name="Shape 272"/>
          <p:cNvSpPr txBox="1"/>
          <p:nvPr/>
        </p:nvSpPr>
        <p:spPr>
          <a:xfrm>
            <a:off x="786750" y="4419263"/>
            <a:ext cx="8294400" cy="440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-FR" sz="1200" u="sng" dirty="0" smtClean="0">
                <a:latin typeface="Calibri"/>
                <a:ea typeface="Calibri"/>
                <a:cs typeface="Calibri"/>
                <a:sym typeface="Calibri"/>
              </a:rPr>
              <a:t>23</a:t>
            </a:r>
            <a:r>
              <a:rPr lang="fr" sz="1200" u="sng" dirty="0" smtClean="0">
                <a:latin typeface="Calibri"/>
                <a:ea typeface="Calibri"/>
                <a:cs typeface="Calibri"/>
                <a:sym typeface="Calibri"/>
              </a:rPr>
              <a:t>/0</a:t>
            </a:r>
            <a:r>
              <a:rPr lang="fr-FR" sz="1200" u="sng" dirty="0"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fr" sz="1200" u="sng" dirty="0" smtClean="0">
                <a:latin typeface="Calibri"/>
                <a:ea typeface="Calibri"/>
                <a:cs typeface="Calibri"/>
                <a:sym typeface="Calibri"/>
              </a:rPr>
              <a:t>/201</a:t>
            </a:r>
            <a:r>
              <a:rPr lang="fr-FR" sz="1200" u="sng" dirty="0" smtClean="0">
                <a:latin typeface="Calibri"/>
                <a:ea typeface="Calibri"/>
                <a:cs typeface="Calibri"/>
                <a:sym typeface="Calibri"/>
              </a:rPr>
              <a:t>7</a:t>
            </a:r>
            <a:r>
              <a:rPr lang="fr" sz="1200" dirty="0" smtClean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fr" sz="1200" dirty="0"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fr" sz="1200" dirty="0" err="1">
                <a:latin typeface="Calibri"/>
                <a:ea typeface="Calibri"/>
                <a:cs typeface="Calibri"/>
                <a:sym typeface="Calibri"/>
              </a:rPr>
              <a:t>Qt</a:t>
            </a:r>
            <a:r>
              <a:rPr lang="fr" sz="12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fr-FR" sz="1200" dirty="0" err="1" smtClean="0">
                <a:latin typeface="Calibri"/>
                <a:ea typeface="Calibri"/>
                <a:cs typeface="Calibri"/>
                <a:sym typeface="Calibri"/>
              </a:rPr>
              <a:t>WebEngine</a:t>
            </a:r>
            <a:r>
              <a:rPr lang="fr-FR" sz="1200" dirty="0" smtClean="0">
                <a:latin typeface="Calibri"/>
                <a:ea typeface="Calibri"/>
                <a:cs typeface="Calibri"/>
                <a:sym typeface="Calibri"/>
              </a:rPr>
              <a:t>, Network </a:t>
            </a:r>
            <a:r>
              <a:rPr lang="fr-FR" sz="1200" dirty="0" err="1" smtClean="0">
                <a:latin typeface="Calibri"/>
                <a:ea typeface="Calibri"/>
                <a:cs typeface="Calibri"/>
                <a:sym typeface="Calibri"/>
              </a:rPr>
              <a:t>Auth</a:t>
            </a:r>
            <a:r>
              <a:rPr lang="fr-FR" sz="12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fr-FR" sz="1200" dirty="0" err="1" smtClean="0">
                <a:latin typeface="Calibri"/>
                <a:ea typeface="Calibri"/>
                <a:cs typeface="Calibri"/>
                <a:sym typeface="Calibri"/>
              </a:rPr>
              <a:t>tech</a:t>
            </a:r>
            <a:r>
              <a:rPr lang="fr-FR" sz="1200" dirty="0" smtClean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fr-FR" sz="1200" dirty="0" err="1" smtClean="0">
                <a:latin typeface="Calibri"/>
                <a:ea typeface="Calibri"/>
                <a:cs typeface="Calibri"/>
                <a:sym typeface="Calibri"/>
              </a:rPr>
              <a:t>preview</a:t>
            </a:r>
            <a:r>
              <a:rPr lang="fr-FR" sz="1200" dirty="0" smtClean="0">
                <a:latin typeface="Calibri"/>
                <a:ea typeface="Calibri"/>
                <a:cs typeface="Calibri"/>
                <a:sym typeface="Calibri"/>
              </a:rPr>
              <a:t>) </a:t>
            </a:r>
            <a:endParaRPr lang="fr" sz="1200" dirty="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 txBox="1">
            <a:spLocks noGrp="1"/>
          </p:cNvSpPr>
          <p:nvPr>
            <p:ph type="ctrTitle" idx="4294967295"/>
          </p:nvPr>
        </p:nvSpPr>
        <p:spPr>
          <a:xfrm>
            <a:off x="261258" y="2521404"/>
            <a:ext cx="8221663" cy="93345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fr" sz="6000" b="1" dirty="0">
                <a:latin typeface="Chalkboard" charset="0"/>
                <a:ea typeface="Chalkboard" charset="0"/>
                <a:cs typeface="Chalkboard" charset="0"/>
              </a:rPr>
              <a:t>Zoom sur </a:t>
            </a:r>
            <a:r>
              <a:rPr lang="fr" sz="6000" b="1" dirty="0" err="1">
                <a:latin typeface="Chalkboard" charset="0"/>
                <a:ea typeface="Chalkboard" charset="0"/>
                <a:cs typeface="Chalkboard" charset="0"/>
              </a:rPr>
              <a:t>QtQuick</a:t>
            </a:r>
            <a:endParaRPr lang="fr" sz="6000" b="1" dirty="0">
              <a:latin typeface="Chalkboard" charset="0"/>
              <a:ea typeface="Chalkboard" charset="0"/>
              <a:cs typeface="Chalkboard" charset="0"/>
            </a:endParaRPr>
          </a:p>
        </p:txBody>
      </p:sp>
      <p:sp>
        <p:nvSpPr>
          <p:cNvPr id="278" name="Shape 278"/>
          <p:cNvSpPr txBox="1"/>
          <p:nvPr/>
        </p:nvSpPr>
        <p:spPr>
          <a:xfrm>
            <a:off x="8803300" y="4599475"/>
            <a:ext cx="261299" cy="453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/>
              <a:t>3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9300" y="936172"/>
            <a:ext cx="1576614" cy="157661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>
            <a:spLocks noGrp="1"/>
          </p:cNvSpPr>
          <p:nvPr>
            <p:ph type="title"/>
          </p:nvPr>
        </p:nvSpPr>
        <p:spPr>
          <a:xfrm>
            <a:off x="109728" y="3347358"/>
            <a:ext cx="3108960" cy="41857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fr-FR" sz="2400" i="1" dirty="0" smtClean="0">
                <a:latin typeface="Beirut" charset="-78"/>
                <a:ea typeface="Beirut" charset="-78"/>
                <a:cs typeface="Beirut" charset="-78"/>
              </a:rPr>
              <a:t>Plan de la présentation</a:t>
            </a:r>
            <a:endParaRPr lang="fr" sz="2400" i="1" dirty="0">
              <a:latin typeface="Beirut" charset="-78"/>
              <a:ea typeface="Beirut" charset="-78"/>
              <a:cs typeface="Beirut" charset="-78"/>
            </a:endParaRPr>
          </a:p>
        </p:txBody>
      </p:sp>
      <p:sp>
        <p:nvSpPr>
          <p:cNvPr id="86" name="Shape 86"/>
          <p:cNvSpPr txBox="1"/>
          <p:nvPr/>
        </p:nvSpPr>
        <p:spPr>
          <a:xfrm>
            <a:off x="4632960" y="409348"/>
            <a:ext cx="4227737" cy="4459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fr-FR" sz="2800" b="1" dirty="0" err="1">
                <a:solidFill>
                  <a:schemeClr val="accent1"/>
                </a:solidFill>
                <a:latin typeface="Gill Sans" charset="0"/>
                <a:ea typeface="Gill Sans" charset="0"/>
                <a:cs typeface="Gill Sans" charset="0"/>
              </a:rPr>
              <a:t>Présentation</a:t>
            </a:r>
            <a:r>
              <a:rPr lang="fr-FR" sz="2800" b="1" dirty="0">
                <a:latin typeface="Gill Sans" charset="0"/>
                <a:ea typeface="Gill Sans" charset="0"/>
                <a:cs typeface="Gill Sans" charset="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fr-FR" sz="2400" dirty="0">
                <a:latin typeface="Gill Sans" charset="0"/>
                <a:ea typeface="Gill Sans" charset="0"/>
                <a:cs typeface="Gill Sans" charset="0"/>
              </a:rPr>
              <a:t>Les applications mobiles </a:t>
            </a:r>
            <a:endParaRPr lang="fr-FR" sz="2400" dirty="0" smtClean="0">
              <a:latin typeface="Gill Sans" charset="0"/>
              <a:ea typeface="Gill Sans" charset="0"/>
              <a:cs typeface="Gill Sans" charset="0"/>
            </a:endParaRPr>
          </a:p>
          <a:p>
            <a:pPr>
              <a:lnSpc>
                <a:spcPct val="150000"/>
              </a:lnSpc>
            </a:pPr>
            <a:r>
              <a:rPr lang="fr-FR" sz="2400" dirty="0" smtClean="0">
                <a:latin typeface="Gill Sans" charset="0"/>
                <a:ea typeface="Gill Sans" charset="0"/>
                <a:cs typeface="Gill Sans" charset="0"/>
              </a:rPr>
              <a:t>Survol </a:t>
            </a:r>
            <a:r>
              <a:rPr lang="fr-FR" sz="2400" dirty="0">
                <a:latin typeface="Gill Sans" charset="0"/>
                <a:ea typeface="Gill Sans" charset="0"/>
                <a:cs typeface="Gill Sans" charset="0"/>
              </a:rPr>
              <a:t>de </a:t>
            </a:r>
            <a:r>
              <a:rPr lang="fr-FR" sz="2400" dirty="0" err="1">
                <a:latin typeface="Gill Sans" charset="0"/>
                <a:ea typeface="Gill Sans" charset="0"/>
                <a:cs typeface="Gill Sans" charset="0"/>
              </a:rPr>
              <a:t>Qt</a:t>
            </a:r>
            <a:r>
              <a:rPr lang="fr-FR" sz="2400" dirty="0">
                <a:latin typeface="Gill Sans" charset="0"/>
                <a:ea typeface="Gill Sans" charset="0"/>
                <a:cs typeface="Gill Sans" charset="0"/>
              </a:rPr>
              <a:t/>
            </a:r>
            <a:br>
              <a:rPr lang="fr-FR" sz="2400" dirty="0">
                <a:latin typeface="Gill Sans" charset="0"/>
                <a:ea typeface="Gill Sans" charset="0"/>
                <a:cs typeface="Gill Sans" charset="0"/>
              </a:rPr>
            </a:br>
            <a:r>
              <a:rPr lang="fr-FR" sz="2400" dirty="0">
                <a:latin typeface="Gill Sans" charset="0"/>
                <a:ea typeface="Gill Sans" charset="0"/>
                <a:cs typeface="Gill Sans" charset="0"/>
              </a:rPr>
              <a:t>Zoom </a:t>
            </a:r>
            <a:r>
              <a:rPr lang="fr-FR" sz="2400" dirty="0" smtClean="0">
                <a:latin typeface="Gill Sans" charset="0"/>
                <a:ea typeface="Gill Sans" charset="0"/>
                <a:cs typeface="Gill Sans" charset="0"/>
              </a:rPr>
              <a:t>sur </a:t>
            </a:r>
            <a:r>
              <a:rPr lang="fr-FR" sz="2400" dirty="0" err="1">
                <a:latin typeface="Gill Sans" charset="0"/>
                <a:ea typeface="Gill Sans" charset="0"/>
                <a:cs typeface="Gill Sans" charset="0"/>
              </a:rPr>
              <a:t>QtQuick</a:t>
            </a:r>
            <a:r>
              <a:rPr lang="fr-FR" sz="2400" dirty="0">
                <a:latin typeface="Gill Sans" charset="0"/>
                <a:ea typeface="Gill Sans" charset="0"/>
                <a:cs typeface="Gill Sans" charset="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fr-FR" sz="2800" b="1" dirty="0">
                <a:solidFill>
                  <a:schemeClr val="accent1"/>
                </a:solidFill>
                <a:latin typeface="Gill Sans" charset="0"/>
                <a:ea typeface="Gill Sans" charset="0"/>
                <a:cs typeface="Gill Sans" charset="0"/>
              </a:rPr>
              <a:t>Atelier</a:t>
            </a:r>
            <a:r>
              <a:rPr lang="fr-FR" sz="2800" b="1" dirty="0">
                <a:latin typeface="Gill Sans" charset="0"/>
                <a:ea typeface="Gill Sans" charset="0"/>
                <a:cs typeface="Gill Sans" charset="0"/>
              </a:rPr>
              <a:t/>
            </a:r>
            <a:br>
              <a:rPr lang="fr-FR" sz="2800" b="1" dirty="0">
                <a:latin typeface="Gill Sans" charset="0"/>
                <a:ea typeface="Gill Sans" charset="0"/>
                <a:cs typeface="Gill Sans" charset="0"/>
              </a:rPr>
            </a:br>
            <a:r>
              <a:rPr lang="fr-FR" sz="2800" b="1" dirty="0">
                <a:solidFill>
                  <a:schemeClr val="accent1"/>
                </a:solidFill>
                <a:latin typeface="Gill Sans" charset="0"/>
                <a:ea typeface="Gill Sans" charset="0"/>
                <a:cs typeface="Gill Sans" charset="0"/>
              </a:rPr>
              <a:t>Questions / </a:t>
            </a:r>
            <a:r>
              <a:rPr lang="fr-FR" sz="2800" b="1" dirty="0" err="1">
                <a:solidFill>
                  <a:schemeClr val="accent1"/>
                </a:solidFill>
                <a:latin typeface="Gill Sans" charset="0"/>
                <a:ea typeface="Gill Sans" charset="0"/>
                <a:cs typeface="Gill Sans" charset="0"/>
              </a:rPr>
              <a:t>Réponses</a:t>
            </a:r>
            <a:r>
              <a:rPr lang="fr-FR" sz="2800" b="1" dirty="0">
                <a:solidFill>
                  <a:schemeClr val="accent1"/>
                </a:solidFill>
                <a:latin typeface="Gill Sans" charset="0"/>
                <a:ea typeface="Gill Sans" charset="0"/>
                <a:cs typeface="Gill Sans" charset="0"/>
              </a:rPr>
              <a:t> </a:t>
            </a:r>
            <a:endParaRPr lang="fr-FR" sz="2800" dirty="0">
              <a:solidFill>
                <a:schemeClr val="accent1"/>
              </a:solidFill>
              <a:latin typeface="Gill Sans" charset="0"/>
              <a:ea typeface="Gill Sans" charset="0"/>
              <a:cs typeface="Gill Sans" charset="0"/>
            </a:endParaRPr>
          </a:p>
          <a:p>
            <a:pPr marL="457200" marR="0" lvl="0" indent="-2286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ambria"/>
              <a:buNone/>
              <a:tabLst/>
              <a:defRPr/>
            </a:pPr>
            <a:endParaRPr lang="fr" sz="2800" dirty="0">
              <a:latin typeface="Gill Sans" charset="0"/>
              <a:ea typeface="Gill Sans" charset="0"/>
              <a:cs typeface="Gill Sans" charset="0"/>
              <a:sym typeface="Cambria"/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440" y="1320800"/>
            <a:ext cx="1440000" cy="1800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0797" y="1193154"/>
            <a:ext cx="3600000" cy="3600000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6" y="1006930"/>
            <a:ext cx="3600000" cy="3600000"/>
          </a:xfrm>
          <a:prstGeom prst="rect">
            <a:avLst/>
          </a:prstGeom>
        </p:spPr>
      </p:pic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fr-FR" dirty="0" smtClean="0"/>
              <a:t>	</a:t>
            </a:r>
            <a:r>
              <a:rPr lang="fr" dirty="0" smtClean="0"/>
              <a:t>Le </a:t>
            </a:r>
            <a:r>
              <a:rPr lang="fr" dirty="0"/>
              <a:t>concept de </a:t>
            </a:r>
            <a:r>
              <a:rPr lang="fr" dirty="0" err="1" smtClean="0"/>
              <a:t>QtQuick</a:t>
            </a:r>
            <a:endParaRPr lang="fr-FR" dirty="0"/>
          </a:p>
        </p:txBody>
      </p:sp>
      <p:sp>
        <p:nvSpPr>
          <p:cNvPr id="4" name="ZoneTexte 3"/>
          <p:cNvSpPr txBox="1"/>
          <p:nvPr/>
        </p:nvSpPr>
        <p:spPr>
          <a:xfrm>
            <a:off x="2801142" y="2499772"/>
            <a:ext cx="34384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/>
            <a:r>
              <a:rPr lang="fr" sz="1200" dirty="0">
                <a:solidFill>
                  <a:schemeClr val="bg2"/>
                </a:solidFill>
                <a:latin typeface="Calibri"/>
                <a:ea typeface="Calibri"/>
                <a:cs typeface="Calibri"/>
                <a:sym typeface="Calibri"/>
              </a:rPr>
              <a:t>Intégrer le meilleur des 2 mondes : la performance du C++ et les </a:t>
            </a:r>
            <a:r>
              <a:rPr lang="fr" sz="1200" dirty="0" smtClean="0">
                <a:solidFill>
                  <a:schemeClr val="bg2"/>
                </a:solidFill>
                <a:latin typeface="Calibri"/>
                <a:ea typeface="Calibri"/>
                <a:cs typeface="Calibri"/>
                <a:sym typeface="Calibri"/>
              </a:rPr>
              <a:t>interfaces </a:t>
            </a:r>
            <a:r>
              <a:rPr lang="fr" sz="1200" dirty="0">
                <a:solidFill>
                  <a:schemeClr val="bg2"/>
                </a:solidFill>
                <a:latin typeface="Calibri"/>
                <a:ea typeface="Calibri"/>
                <a:cs typeface="Calibri"/>
                <a:sym typeface="Calibri"/>
              </a:rPr>
              <a:t>utilisateurs qui déchirent avec la simplicité du </a:t>
            </a:r>
            <a:r>
              <a:rPr lang="fr" sz="1200" b="1" dirty="0">
                <a:solidFill>
                  <a:schemeClr val="bg2"/>
                </a:solidFill>
                <a:latin typeface="Calibri"/>
                <a:ea typeface="Calibri"/>
                <a:cs typeface="Calibri"/>
                <a:sym typeface="Calibri"/>
              </a:rPr>
              <a:t>QML !</a:t>
            </a:r>
          </a:p>
          <a:p>
            <a:pPr algn="just"/>
            <a:endParaRPr lang="fr-FR" sz="1200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7599" y="2053772"/>
            <a:ext cx="3342000" cy="304800"/>
          </a:xfrm>
          <a:prstGeom prst="rect">
            <a:avLst/>
          </a:prstGeom>
        </p:spPr>
      </p:pic>
      <p:pic>
        <p:nvPicPr>
          <p:cNvPr id="20" name="Image 1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1861"/>
            <a:ext cx="669471" cy="66947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 txBox="1">
            <a:spLocks noGrp="1"/>
          </p:cNvSpPr>
          <p:nvPr>
            <p:ph type="body" idx="1"/>
          </p:nvPr>
        </p:nvSpPr>
        <p:spPr>
          <a:xfrm>
            <a:off x="226075" y="1846800"/>
            <a:ext cx="2807999" cy="31634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r>
              <a:rPr lang="fr"/>
              <a:t>langage déclaratif</a:t>
            </a:r>
          </a:p>
          <a:p>
            <a:pPr marL="457200" lvl="0" indent="-228600" rtl="0">
              <a:spcBef>
                <a:spcPts val="0"/>
              </a:spcBef>
            </a:pPr>
            <a:r>
              <a:rPr lang="fr"/>
              <a:t>modularité (plugins)</a:t>
            </a:r>
          </a:p>
          <a:p>
            <a:pPr marL="457200" lvl="0" indent="-228600" rtl="0">
              <a:spcBef>
                <a:spcPts val="0"/>
              </a:spcBef>
            </a:pPr>
            <a:r>
              <a:rPr lang="fr"/>
              <a:t>Animation</a:t>
            </a:r>
          </a:p>
          <a:p>
            <a:pPr marL="457200" lvl="0" indent="-228600" rtl="0">
              <a:spcBef>
                <a:spcPts val="0"/>
              </a:spcBef>
            </a:pPr>
            <a:r>
              <a:rPr lang="fr"/>
              <a:t>Accélaration matérielle du rendu</a:t>
            </a:r>
          </a:p>
          <a:p>
            <a:pPr marL="457200" lvl="0" indent="-228600" rtl="0">
              <a:spcBef>
                <a:spcPts val="0"/>
              </a:spcBef>
            </a:pPr>
            <a:r>
              <a:rPr lang="fr"/>
              <a:t>Arborescence d’éléments</a:t>
            </a:r>
          </a:p>
          <a:p>
            <a:pPr marL="457200" lvl="0" indent="-228600">
              <a:spcBef>
                <a:spcPts val="0"/>
              </a:spcBef>
            </a:pPr>
            <a:r>
              <a:rPr lang="fr"/>
              <a:t>un moteur compatible javascript</a:t>
            </a:r>
          </a:p>
        </p:txBody>
      </p:sp>
      <p:sp>
        <p:nvSpPr>
          <p:cNvPr id="299" name="Shape 299"/>
          <p:cNvSpPr txBox="1">
            <a:spLocks noGrp="1"/>
          </p:cNvSpPr>
          <p:nvPr>
            <p:ph type="title"/>
          </p:nvPr>
        </p:nvSpPr>
        <p:spPr>
          <a:xfrm>
            <a:off x="825589" y="1162314"/>
            <a:ext cx="1901100" cy="483885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fr"/>
              <a:t>c’est quoi ?</a:t>
            </a:r>
          </a:p>
        </p:txBody>
      </p:sp>
      <p:sp>
        <p:nvSpPr>
          <p:cNvPr id="301" name="Shape 301"/>
          <p:cNvSpPr txBox="1"/>
          <p:nvPr/>
        </p:nvSpPr>
        <p:spPr>
          <a:xfrm>
            <a:off x="3341068" y="66516"/>
            <a:ext cx="5748900" cy="5009400"/>
          </a:xfrm>
          <a:prstGeom prst="rect">
            <a:avLst/>
          </a:prstGeom>
          <a:solidFill>
            <a:srgbClr val="EFEFEF"/>
          </a:solidFill>
          <a:ln w="19050" cap="flat" cmpd="sng">
            <a:solidFill>
              <a:srgbClr val="999999"/>
            </a:solidFill>
            <a:prstDash val="dash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fr">
                <a:solidFill>
                  <a:srgbClr val="808000"/>
                </a:solidFill>
                <a:latin typeface="Consolas"/>
                <a:ea typeface="Consolas"/>
                <a:cs typeface="Consolas"/>
                <a:sym typeface="Consolas"/>
              </a:rPr>
              <a:t>import</a:t>
            </a:r>
            <a:r>
              <a:rPr lang="fr">
                <a:solidFill>
                  <a:srgbClr val="C0C0C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fr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QtQuick</a:t>
            </a:r>
            <a:r>
              <a:rPr lang="fr">
                <a:solidFill>
                  <a:srgbClr val="C0C0C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fr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2.0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endParaRPr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fr">
                <a:solidFill>
                  <a:srgbClr val="800080"/>
                </a:solidFill>
                <a:latin typeface="Consolas"/>
                <a:ea typeface="Consolas"/>
                <a:cs typeface="Consolas"/>
                <a:sym typeface="Consolas"/>
              </a:rPr>
              <a:t>Rectangle</a:t>
            </a:r>
            <a:r>
              <a:rPr lang="fr">
                <a:solidFill>
                  <a:srgbClr val="C0C0C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fr" sz="1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fr">
                <a:solidFill>
                  <a:srgbClr val="C0C0C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fr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id</a:t>
            </a:r>
            <a:r>
              <a:rPr lang="fr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fr">
                <a:solidFill>
                  <a:srgbClr val="C0C0C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fr" i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page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fr">
                <a:solidFill>
                  <a:srgbClr val="C0C0C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fr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width</a:t>
            </a:r>
            <a:r>
              <a:rPr lang="fr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fr">
                <a:solidFill>
                  <a:srgbClr val="C0C0C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fr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320;</a:t>
            </a:r>
            <a:r>
              <a:rPr lang="fr">
                <a:solidFill>
                  <a:srgbClr val="C0C0C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fr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height</a:t>
            </a:r>
            <a:r>
              <a:rPr lang="fr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fr">
                <a:solidFill>
                  <a:srgbClr val="C0C0C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fr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480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fr">
                <a:solidFill>
                  <a:srgbClr val="C0C0C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fr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color</a:t>
            </a:r>
            <a:r>
              <a:rPr lang="fr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fr">
                <a:solidFill>
                  <a:srgbClr val="C0C0C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fr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"lightgray"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endParaRPr>
              <a:solidFill>
                <a:srgbClr val="008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fr">
                <a:solidFill>
                  <a:srgbClr val="C0C0C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fr">
                <a:solidFill>
                  <a:srgbClr val="800080"/>
                </a:solidFill>
                <a:latin typeface="Consolas"/>
                <a:ea typeface="Consolas"/>
                <a:cs typeface="Consolas"/>
                <a:sym typeface="Consolas"/>
              </a:rPr>
              <a:t>Text</a:t>
            </a:r>
            <a:r>
              <a:rPr lang="fr">
                <a:solidFill>
                  <a:srgbClr val="C0C0C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fr" sz="1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fr">
                <a:solidFill>
                  <a:srgbClr val="C0C0C0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fr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id</a:t>
            </a:r>
            <a:r>
              <a:rPr lang="fr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fr">
                <a:solidFill>
                  <a:srgbClr val="C0C0C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fr" i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helloText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fr">
                <a:solidFill>
                  <a:srgbClr val="C0C0C0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fr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text</a:t>
            </a:r>
            <a:r>
              <a:rPr lang="fr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fr">
                <a:solidFill>
                  <a:srgbClr val="C0C0C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fr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"Hello</a:t>
            </a:r>
            <a:r>
              <a:rPr lang="fr">
                <a:solidFill>
                  <a:srgbClr val="C0C0C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fr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world!"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fr">
                <a:solidFill>
                  <a:srgbClr val="C0C0C0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fr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y</a:t>
            </a:r>
            <a:r>
              <a:rPr lang="fr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fr">
                <a:solidFill>
                  <a:srgbClr val="C0C0C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fr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fr">
                <a:solidFill>
                  <a:srgbClr val="C0C0C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fr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lang="fr">
                <a:solidFill>
                  <a:srgbClr val="C0C0C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fr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15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fr">
                <a:solidFill>
                  <a:srgbClr val="C0C0C0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fr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anchors.horizontalCenter</a:t>
            </a:r>
            <a:r>
              <a:rPr lang="fr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fr">
                <a:solidFill>
                  <a:srgbClr val="C0C0C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fr" i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page</a:t>
            </a:r>
            <a:r>
              <a:rPr lang="fr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.horizontalCenter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fr">
                <a:solidFill>
                  <a:srgbClr val="C0C0C0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fr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font.pointSize</a:t>
            </a:r>
            <a:r>
              <a:rPr lang="fr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fr">
                <a:solidFill>
                  <a:srgbClr val="C0C0C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fr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24;</a:t>
            </a:r>
            <a:r>
              <a:rPr lang="fr">
                <a:solidFill>
                  <a:srgbClr val="C0C0C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fr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font.bold</a:t>
            </a:r>
            <a:r>
              <a:rPr lang="fr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fr">
                <a:solidFill>
                  <a:srgbClr val="C0C0C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fr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fr">
                <a:solidFill>
                  <a:srgbClr val="C0C0C0"/>
                </a:solidFill>
                <a:latin typeface="Consolas"/>
                <a:ea typeface="Consolas"/>
                <a:cs typeface="Consolas"/>
                <a:sym typeface="Consolas"/>
              </a:rPr>
              <a:t>      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fr">
                <a:solidFill>
                  <a:srgbClr val="C0C0C0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fr">
                <a:solidFill>
                  <a:srgbClr val="800080"/>
                </a:solidFill>
                <a:latin typeface="Consolas"/>
                <a:ea typeface="Consolas"/>
                <a:cs typeface="Consolas"/>
                <a:sym typeface="Consolas"/>
              </a:rPr>
              <a:t>MouseArea</a:t>
            </a:r>
            <a:r>
              <a:rPr lang="fr" sz="1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fr">
                <a:solidFill>
                  <a:srgbClr val="C0C0C0"/>
                </a:solidFill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lang="fr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anchors.fill</a:t>
            </a:r>
            <a:r>
              <a:rPr lang="fr">
                <a:solidFill>
                  <a:srgbClr val="C0C0C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fr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fr">
                <a:solidFill>
                  <a:srgbClr val="C0C0C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fr" i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parent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fr">
                <a:solidFill>
                  <a:srgbClr val="C0C0C0"/>
                </a:solidFill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lang="fr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onClicked</a:t>
            </a:r>
            <a:r>
              <a:rPr lang="fr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fr">
                <a:solidFill>
                  <a:srgbClr val="C0C0C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fr" sz="1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r>
              <a:rPr lang="fr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fr" sz="1200">
                <a:solidFill>
                  <a:srgbClr val="808000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fr" sz="1200">
                <a:solidFill>
                  <a:srgbClr val="C0C0C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fr" sz="12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(true)</a:t>
            </a:r>
            <a:r>
              <a:rPr lang="fr" sz="1200">
                <a:solidFill>
                  <a:srgbClr val="C0C0C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fr" sz="1200">
                <a:latin typeface="Consolas"/>
                <a:ea typeface="Consolas"/>
                <a:cs typeface="Consolas"/>
                <a:sym typeface="Consolas"/>
              </a:rPr>
              <a:t>Console.log(</a:t>
            </a:r>
            <a:r>
              <a:rPr lang="fr" sz="1200" i="1">
                <a:latin typeface="Consolas"/>
                <a:ea typeface="Consolas"/>
                <a:cs typeface="Consolas"/>
                <a:sym typeface="Consolas"/>
              </a:rPr>
              <a:t>parent</a:t>
            </a:r>
            <a:r>
              <a:rPr lang="fr" sz="1200">
                <a:latin typeface="Consolas"/>
                <a:ea typeface="Consolas"/>
                <a:cs typeface="Consolas"/>
                <a:sym typeface="Consolas"/>
              </a:rPr>
              <a:t>.text)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fr" sz="1000">
                <a:solidFill>
                  <a:srgbClr val="C0C0C0"/>
                </a:solidFill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lang="fr" sz="1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fr" sz="1000">
                <a:solidFill>
                  <a:srgbClr val="C0C0C0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fr" sz="1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fr" sz="1000">
                <a:solidFill>
                  <a:srgbClr val="C0C0C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fr" sz="1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fr" sz="1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589" y="0"/>
            <a:ext cx="1454678" cy="145467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/>
          <p:nvPr/>
        </p:nvSpPr>
        <p:spPr>
          <a:xfrm>
            <a:off x="1437475" y="1319914"/>
            <a:ext cx="7384800" cy="2891999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Basic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fr-FR" dirty="0" smtClean="0"/>
              <a:t>	</a:t>
            </a:r>
            <a:r>
              <a:rPr lang="fr-FR" dirty="0" err="1" smtClean="0"/>
              <a:t>Synoptic</a:t>
            </a:r>
            <a:r>
              <a:rPr lang="fr-FR" dirty="0" smtClean="0"/>
              <a:t> </a:t>
            </a:r>
            <a:r>
              <a:rPr lang="fr" dirty="0" smtClean="0"/>
              <a:t>des </a:t>
            </a:r>
            <a:r>
              <a:rPr lang="fr" dirty="0"/>
              <a:t>modules et des éléments de </a:t>
            </a:r>
            <a:r>
              <a:rPr lang="fr" dirty="0" smtClean="0"/>
              <a:t>QML</a:t>
            </a:r>
            <a:endParaRPr lang="fr-FR" dirty="0"/>
          </a:p>
        </p:txBody>
      </p:sp>
      <p:sp>
        <p:nvSpPr>
          <p:cNvPr id="307" name="Shape 307"/>
          <p:cNvSpPr/>
          <p:nvPr/>
        </p:nvSpPr>
        <p:spPr>
          <a:xfrm>
            <a:off x="238075" y="1260541"/>
            <a:ext cx="8670000" cy="3394500"/>
          </a:xfrm>
          <a:prstGeom prst="roundRect">
            <a:avLst>
              <a:gd name="adj" fmla="val 4768"/>
            </a:avLst>
          </a:prstGeom>
          <a:noFill/>
          <a:ln w="127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chemeClr val="bg1"/>
              </a:solidFill>
            </a:endParaRPr>
          </a:p>
        </p:txBody>
      </p:sp>
      <p:sp>
        <p:nvSpPr>
          <p:cNvPr id="308" name="Shape 308"/>
          <p:cNvSpPr/>
          <p:nvPr/>
        </p:nvSpPr>
        <p:spPr>
          <a:xfrm>
            <a:off x="247550" y="765991"/>
            <a:ext cx="8670000" cy="4497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solidFill>
                <a:schemeClr val="bg1"/>
              </a:solidFill>
            </a:endParaRPr>
          </a:p>
        </p:txBody>
      </p:sp>
      <p:sp>
        <p:nvSpPr>
          <p:cNvPr id="309" name="Shape 309"/>
          <p:cNvSpPr/>
          <p:nvPr/>
        </p:nvSpPr>
        <p:spPr>
          <a:xfrm>
            <a:off x="1437475" y="828812"/>
            <a:ext cx="7384800" cy="310800"/>
          </a:xfrm>
          <a:prstGeom prst="rect">
            <a:avLst/>
          </a:prstGeom>
          <a:noFill/>
          <a:ln w="952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r>
              <a:rPr lang="fr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Binding Component Connections Date Instantiator Locale Number Qt QtObject String Timer</a:t>
            </a:r>
          </a:p>
        </p:txBody>
      </p:sp>
      <p:sp>
        <p:nvSpPr>
          <p:cNvPr id="310" name="Shape 310"/>
          <p:cNvSpPr txBox="1"/>
          <p:nvPr/>
        </p:nvSpPr>
        <p:spPr>
          <a:xfrm>
            <a:off x="238075" y="807769"/>
            <a:ext cx="1068000" cy="31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 dirty="0" err="1">
                <a:solidFill>
                  <a:schemeClr val="bg1"/>
                </a:solidFill>
              </a:rPr>
              <a:t>QtQML</a:t>
            </a:r>
            <a:endParaRPr lang="fr" dirty="0">
              <a:solidFill>
                <a:schemeClr val="bg1"/>
              </a:solidFill>
            </a:endParaRPr>
          </a:p>
        </p:txBody>
      </p:sp>
      <p:sp>
        <p:nvSpPr>
          <p:cNvPr id="311" name="Shape 311"/>
          <p:cNvSpPr txBox="1"/>
          <p:nvPr/>
        </p:nvSpPr>
        <p:spPr>
          <a:xfrm>
            <a:off x="225386" y="1512281"/>
            <a:ext cx="632868" cy="2899297"/>
          </a:xfrm>
          <a:prstGeom prst="rect">
            <a:avLst/>
          </a:prstGeom>
          <a:noFill/>
          <a:ln>
            <a:noFill/>
          </a:ln>
        </p:spPr>
        <p:txBody>
          <a:bodyPr vert="vert270"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fr" sz="2800" dirty="0" err="1">
                <a:solidFill>
                  <a:schemeClr val="accent1"/>
                </a:solidFill>
                <a:latin typeface="Chalkboard" charset="0"/>
                <a:ea typeface="Chalkboard" charset="0"/>
                <a:cs typeface="Chalkboard" charset="0"/>
              </a:rPr>
              <a:t>QtQuick</a:t>
            </a:r>
            <a:endParaRPr lang="fr" sz="2800" dirty="0">
              <a:solidFill>
                <a:schemeClr val="accent1"/>
              </a:solidFill>
              <a:latin typeface="Chalkboard" charset="0"/>
              <a:ea typeface="Chalkboard" charset="0"/>
              <a:cs typeface="Chalkboard" charset="0"/>
            </a:endParaRPr>
          </a:p>
        </p:txBody>
      </p:sp>
      <p:sp>
        <p:nvSpPr>
          <p:cNvPr id="313" name="Shape 313"/>
          <p:cNvSpPr/>
          <p:nvPr/>
        </p:nvSpPr>
        <p:spPr>
          <a:xfrm>
            <a:off x="1437475" y="4246389"/>
            <a:ext cx="7384800" cy="2868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r>
              <a:rPr lang="fr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Windows, </a:t>
            </a:r>
            <a:r>
              <a:rPr lang="fr" dirty="0" err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Dialogs</a:t>
            </a:r>
            <a:r>
              <a:rPr lang="fr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, Tests, </a:t>
            </a:r>
            <a:r>
              <a:rPr lang="fr" dirty="0" err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Layouts</a:t>
            </a:r>
            <a:r>
              <a:rPr lang="fr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, XML List </a:t>
            </a:r>
            <a:r>
              <a:rPr lang="fr" dirty="0" err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models</a:t>
            </a:r>
            <a:r>
              <a:rPr lang="fr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, Local Storage, </a:t>
            </a:r>
            <a:r>
              <a:rPr lang="fr" dirty="0" err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Controls</a:t>
            </a:r>
            <a:r>
              <a:rPr lang="fr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</p:txBody>
      </p:sp>
      <p:sp>
        <p:nvSpPr>
          <p:cNvPr id="314" name="Shape 314"/>
          <p:cNvSpPr txBox="1"/>
          <p:nvPr/>
        </p:nvSpPr>
        <p:spPr>
          <a:xfrm>
            <a:off x="3441032" y="1612789"/>
            <a:ext cx="817968" cy="122789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 sz="800" smtClea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- </a:t>
            </a:r>
            <a:r>
              <a:rPr lang="fr" sz="800" b="1" smtClea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Item</a:t>
            </a:r>
            <a:endParaRPr lang="fr" sz="800" dirty="0" smtClea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fr" sz="800" dirty="0" smtClea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- </a:t>
            </a:r>
            <a:r>
              <a:rPr lang="fr" sz="800" b="1" dirty="0" smtClea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Rectangle</a:t>
            </a:r>
          </a:p>
          <a:p>
            <a:pPr lvl="0" rtl="0">
              <a:spcBef>
                <a:spcPts val="0"/>
              </a:spcBef>
              <a:buNone/>
            </a:pPr>
            <a:r>
              <a:rPr lang="fr" sz="800" dirty="0" smtClea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- </a:t>
            </a:r>
            <a:r>
              <a:rPr lang="fr" sz="800" b="1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Image</a:t>
            </a:r>
          </a:p>
          <a:p>
            <a:pPr lvl="0" rtl="0">
              <a:spcBef>
                <a:spcPts val="0"/>
              </a:spcBef>
              <a:buNone/>
            </a:pPr>
            <a:r>
              <a:rPr lang="fr" sz="8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- </a:t>
            </a:r>
            <a:r>
              <a:rPr lang="fr" sz="800" b="1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Text</a:t>
            </a:r>
            <a:endParaRPr lang="fr" sz="800" b="1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fr" sz="8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- </a:t>
            </a:r>
            <a:r>
              <a:rPr lang="fr" sz="800" b="1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TextEdit</a:t>
            </a:r>
            <a:endParaRPr lang="fr" sz="800" b="1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fr" sz="8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- </a:t>
            </a:r>
            <a:r>
              <a:rPr lang="fr" sz="800" b="1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TextInput</a:t>
            </a:r>
            <a:endParaRPr lang="fr" sz="800" b="1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spcBef>
                <a:spcPts val="0"/>
              </a:spcBef>
              <a:buNone/>
            </a:pPr>
            <a:endParaRPr sz="80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5" name="Shape 315"/>
          <p:cNvSpPr txBox="1"/>
          <p:nvPr/>
        </p:nvSpPr>
        <p:spPr>
          <a:xfrm>
            <a:off x="4336700" y="1612789"/>
            <a:ext cx="2222100" cy="122789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800">
                <a:solidFill>
                  <a:srgbClr val="FFFFFF"/>
                </a:solidFill>
                <a:latin typeface="Calibri"/>
                <a:ea typeface="Calibri"/>
                <a:cs typeface="Calibri"/>
              </a:defRPr>
            </a:lvl1pPr>
          </a:lstStyle>
          <a:p>
            <a:r>
              <a:rPr lang="fr" dirty="0">
                <a:sym typeface="Calibri"/>
              </a:rPr>
              <a:t>- </a:t>
            </a:r>
            <a:r>
              <a:rPr lang="fr" dirty="0" err="1">
                <a:sym typeface="Calibri"/>
              </a:rPr>
              <a:t>Row</a:t>
            </a:r>
            <a:r>
              <a:rPr lang="fr" dirty="0">
                <a:sym typeface="Calibri"/>
              </a:rPr>
              <a:t> (positionneur en ligne)</a:t>
            </a:r>
          </a:p>
          <a:p>
            <a:r>
              <a:rPr lang="fr" dirty="0">
                <a:sym typeface="Calibri"/>
              </a:rPr>
              <a:t>- </a:t>
            </a:r>
            <a:r>
              <a:rPr lang="fr" dirty="0" err="1">
                <a:sym typeface="Calibri"/>
              </a:rPr>
              <a:t>Column</a:t>
            </a:r>
            <a:r>
              <a:rPr lang="fr" dirty="0">
                <a:sym typeface="Calibri"/>
              </a:rPr>
              <a:t> (positionneur en colonne)</a:t>
            </a:r>
          </a:p>
          <a:p>
            <a:r>
              <a:rPr lang="fr" dirty="0">
                <a:sym typeface="Calibri"/>
              </a:rPr>
              <a:t>- </a:t>
            </a:r>
            <a:r>
              <a:rPr lang="fr" dirty="0" err="1">
                <a:sym typeface="Calibri"/>
              </a:rPr>
              <a:t>Grid</a:t>
            </a:r>
            <a:r>
              <a:rPr lang="fr" dirty="0">
                <a:sym typeface="Calibri"/>
              </a:rPr>
              <a:t> (positionne les éléments enfants en grille)</a:t>
            </a:r>
          </a:p>
          <a:p>
            <a:r>
              <a:rPr lang="fr" dirty="0">
                <a:sym typeface="Calibri"/>
              </a:rPr>
              <a:t>- Flow (positionne les éléments enfants à la suite)</a:t>
            </a:r>
          </a:p>
          <a:p>
            <a:endParaRPr dirty="0">
              <a:sym typeface="Calibri"/>
            </a:endParaRPr>
          </a:p>
          <a:p>
            <a:endParaRPr dirty="0">
              <a:sym typeface="Calibri"/>
            </a:endParaRPr>
          </a:p>
          <a:p>
            <a:r>
              <a:rPr lang="fr" dirty="0">
                <a:sym typeface="Calibri"/>
              </a:rPr>
              <a:t>- </a:t>
            </a:r>
            <a:r>
              <a:rPr lang="fr" dirty="0" err="1">
                <a:sym typeface="Calibri"/>
              </a:rPr>
              <a:t>Flipable</a:t>
            </a:r>
            <a:endParaRPr lang="fr" dirty="0">
              <a:sym typeface="Calibri"/>
            </a:endParaRPr>
          </a:p>
          <a:p>
            <a:r>
              <a:rPr lang="fr" dirty="0">
                <a:sym typeface="Calibri"/>
              </a:rPr>
              <a:t>- </a:t>
            </a:r>
            <a:r>
              <a:rPr lang="fr" dirty="0" err="1">
                <a:sym typeface="Calibri"/>
              </a:rPr>
              <a:t>Flickable</a:t>
            </a:r>
            <a:endParaRPr lang="fr" dirty="0">
              <a:sym typeface="Calibri"/>
            </a:endParaRPr>
          </a:p>
        </p:txBody>
      </p:sp>
      <p:sp>
        <p:nvSpPr>
          <p:cNvPr id="316" name="Shape 316"/>
          <p:cNvSpPr txBox="1"/>
          <p:nvPr/>
        </p:nvSpPr>
        <p:spPr>
          <a:xfrm>
            <a:off x="6646300" y="1612789"/>
            <a:ext cx="2108399" cy="122789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 sz="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- </a:t>
            </a:r>
            <a:r>
              <a:rPr lang="fr" sz="8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MouseArea</a:t>
            </a:r>
            <a:r>
              <a:rPr lang="fr" sz="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fr" sz="8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MouseEvents</a:t>
            </a:r>
            <a:r>
              <a:rPr lang="fr" sz="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fr" sz="8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WheelEvents</a:t>
            </a:r>
          </a:p>
          <a:p>
            <a:pPr lvl="0" rtl="0">
              <a:spcBef>
                <a:spcPts val="0"/>
              </a:spcBef>
              <a:buNone/>
            </a:pPr>
            <a:r>
              <a:rPr lang="fr" sz="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- </a:t>
            </a:r>
            <a:r>
              <a:rPr lang="fr" sz="8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Shortcut</a:t>
            </a:r>
            <a:r>
              <a:rPr lang="fr" sz="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fr" sz="8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Key</a:t>
            </a:r>
            <a:r>
              <a:rPr lang="fr" sz="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fr" sz="8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KeyEvents</a:t>
            </a:r>
          </a:p>
          <a:p>
            <a:pPr lvl="0" rtl="0">
              <a:spcBef>
                <a:spcPts val="0"/>
              </a:spcBef>
              <a:buNone/>
            </a:pPr>
            <a:r>
              <a:rPr lang="fr" sz="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- </a:t>
            </a:r>
            <a:r>
              <a:rPr lang="fr" sz="8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PinchArea</a:t>
            </a:r>
            <a:r>
              <a:rPr lang="fr" sz="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fr" sz="8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PinchEvents</a:t>
            </a:r>
          </a:p>
          <a:p>
            <a:pPr lvl="0" rtl="0">
              <a:spcBef>
                <a:spcPts val="0"/>
              </a:spcBef>
              <a:buNone/>
            </a:pPr>
            <a:endParaRPr sz="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fr" sz="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- </a:t>
            </a:r>
            <a:r>
              <a:rPr lang="fr" sz="8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Drag</a:t>
            </a:r>
            <a:r>
              <a:rPr lang="fr" sz="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fr" sz="8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DragEvent</a:t>
            </a:r>
            <a:r>
              <a:rPr lang="fr" sz="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fr" sz="8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DropArea</a:t>
            </a:r>
          </a:p>
        </p:txBody>
      </p:sp>
      <p:sp>
        <p:nvSpPr>
          <p:cNvPr id="317" name="Shape 317"/>
          <p:cNvSpPr txBox="1"/>
          <p:nvPr/>
        </p:nvSpPr>
        <p:spPr>
          <a:xfrm>
            <a:off x="7040083" y="2908189"/>
            <a:ext cx="660416" cy="122789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 sz="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- </a:t>
            </a:r>
            <a:r>
              <a:rPr lang="fr" sz="8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Loader</a:t>
            </a:r>
          </a:p>
        </p:txBody>
      </p:sp>
      <p:sp>
        <p:nvSpPr>
          <p:cNvPr id="318" name="Shape 318"/>
          <p:cNvSpPr txBox="1"/>
          <p:nvPr/>
        </p:nvSpPr>
        <p:spPr>
          <a:xfrm>
            <a:off x="6119586" y="2913202"/>
            <a:ext cx="852921" cy="122789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 sz="8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- </a:t>
            </a:r>
            <a:r>
              <a:rPr lang="fr" sz="800" b="1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ListView</a:t>
            </a:r>
            <a:endParaRPr lang="fr" sz="800" b="1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fr" sz="8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- </a:t>
            </a:r>
            <a:r>
              <a:rPr lang="fr" sz="800" b="1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GridView</a:t>
            </a:r>
            <a:endParaRPr lang="fr" sz="800" b="1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fr" sz="8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- </a:t>
            </a:r>
            <a:r>
              <a:rPr lang="fr" sz="800" b="1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Repeater</a:t>
            </a:r>
            <a:endParaRPr lang="fr" sz="800" b="1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spcBef>
                <a:spcPts val="0"/>
              </a:spcBef>
              <a:buNone/>
            </a:pPr>
            <a:endParaRPr sz="80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spcBef>
                <a:spcPts val="0"/>
              </a:spcBef>
              <a:buNone/>
            </a:pPr>
            <a:endParaRPr sz="80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spcBef>
                <a:spcPts val="0"/>
              </a:spcBef>
              <a:buClr>
                <a:srgbClr val="000000"/>
              </a:buClr>
              <a:buSzPct val="137500"/>
              <a:buFont typeface="Arial"/>
              <a:buNone/>
            </a:pPr>
            <a:r>
              <a:rPr lang="fr" sz="8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- </a:t>
            </a:r>
            <a:r>
              <a:rPr lang="fr" sz="800" b="1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ListModel</a:t>
            </a:r>
            <a:endParaRPr lang="fr" sz="800" b="1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9" name="Shape 319"/>
          <p:cNvSpPr txBox="1"/>
          <p:nvPr/>
        </p:nvSpPr>
        <p:spPr>
          <a:xfrm>
            <a:off x="7844589" y="2908189"/>
            <a:ext cx="910110" cy="122789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 sz="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- </a:t>
            </a:r>
            <a:r>
              <a:rPr lang="fr" sz="8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Animations</a:t>
            </a:r>
          </a:p>
          <a:p>
            <a:pPr lvl="0" rtl="0">
              <a:spcBef>
                <a:spcPts val="0"/>
              </a:spcBef>
              <a:buNone/>
            </a:pPr>
            <a:r>
              <a:rPr lang="fr" sz="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- </a:t>
            </a:r>
            <a:r>
              <a:rPr lang="fr" sz="8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States</a:t>
            </a:r>
          </a:p>
        </p:txBody>
      </p:sp>
      <p:sp>
        <p:nvSpPr>
          <p:cNvPr id="320" name="Shape 320"/>
          <p:cNvSpPr/>
          <p:nvPr/>
        </p:nvSpPr>
        <p:spPr>
          <a:xfrm>
            <a:off x="247550" y="4752163"/>
            <a:ext cx="684000" cy="2868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fr" sz="1200" dirty="0">
                <a:solidFill>
                  <a:srgbClr val="FFFFFF"/>
                </a:solidFill>
              </a:rPr>
              <a:t>Qt3D</a:t>
            </a:r>
          </a:p>
        </p:txBody>
      </p:sp>
      <p:sp>
        <p:nvSpPr>
          <p:cNvPr id="321" name="Shape 321"/>
          <p:cNvSpPr/>
          <p:nvPr/>
        </p:nvSpPr>
        <p:spPr>
          <a:xfrm>
            <a:off x="1925288" y="4752163"/>
            <a:ext cx="925300" cy="2868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fr" sz="600" dirty="0" err="1">
                <a:solidFill>
                  <a:srgbClr val="FFFFFF"/>
                </a:solidFill>
              </a:rPr>
              <a:t>QtAudioEngine</a:t>
            </a:r>
            <a:endParaRPr lang="fr" sz="600" dirty="0">
              <a:solidFill>
                <a:srgbClr val="FFFFFF"/>
              </a:solidFill>
            </a:endParaRPr>
          </a:p>
        </p:txBody>
      </p:sp>
      <p:sp>
        <p:nvSpPr>
          <p:cNvPr id="322" name="Shape 322"/>
          <p:cNvSpPr/>
          <p:nvPr/>
        </p:nvSpPr>
        <p:spPr>
          <a:xfrm>
            <a:off x="3844326" y="4752163"/>
            <a:ext cx="684000" cy="2868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fr" sz="600">
                <a:solidFill>
                  <a:srgbClr val="FFFFFF"/>
                </a:solidFill>
              </a:rPr>
              <a:t>QtBluetooth</a:t>
            </a:r>
          </a:p>
        </p:txBody>
      </p:sp>
      <p:sp>
        <p:nvSpPr>
          <p:cNvPr id="323" name="Shape 323"/>
          <p:cNvSpPr/>
          <p:nvPr/>
        </p:nvSpPr>
        <p:spPr>
          <a:xfrm>
            <a:off x="5522064" y="4752163"/>
            <a:ext cx="886020" cy="2868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fr" sz="600" dirty="0" err="1" smtClean="0">
                <a:solidFill>
                  <a:srgbClr val="FFFFFF"/>
                </a:solidFill>
              </a:rPr>
              <a:t>QtLocation</a:t>
            </a:r>
            <a:endParaRPr lang="fr-FR" sz="600" dirty="0" smtClean="0">
              <a:solidFill>
                <a:srgbClr val="FFFFFF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fr-FR" sz="600" dirty="0" err="1" smtClean="0">
                <a:solidFill>
                  <a:srgbClr val="FFFFFF"/>
                </a:solidFill>
              </a:rPr>
              <a:t>QtPositionning</a:t>
            </a:r>
            <a:endParaRPr lang="fr" sz="600" dirty="0">
              <a:solidFill>
                <a:srgbClr val="FFFFFF"/>
              </a:solidFill>
            </a:endParaRPr>
          </a:p>
        </p:txBody>
      </p:sp>
      <p:sp>
        <p:nvSpPr>
          <p:cNvPr id="325" name="Shape 325"/>
          <p:cNvSpPr/>
          <p:nvPr/>
        </p:nvSpPr>
        <p:spPr>
          <a:xfrm>
            <a:off x="8240695" y="4752163"/>
            <a:ext cx="684000" cy="2868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fr" sz="600">
                <a:solidFill>
                  <a:srgbClr val="FFFFFF"/>
                </a:solidFill>
              </a:rPr>
              <a:t>QtMultimedia</a:t>
            </a:r>
            <a:endParaRPr lang="fr" sz="600" dirty="0">
              <a:solidFill>
                <a:srgbClr val="FFFFFF"/>
              </a:solidFill>
            </a:endParaRPr>
          </a:p>
        </p:txBody>
      </p:sp>
      <p:sp>
        <p:nvSpPr>
          <p:cNvPr id="326" name="Shape 326"/>
          <p:cNvSpPr/>
          <p:nvPr/>
        </p:nvSpPr>
        <p:spPr>
          <a:xfrm>
            <a:off x="1086419" y="4752163"/>
            <a:ext cx="684000" cy="2868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r>
              <a:rPr lang="fr" sz="1200">
                <a:solidFill>
                  <a:srgbClr val="FFFFFF"/>
                </a:solidFill>
              </a:rPr>
              <a:t>QtNfc</a:t>
            </a:r>
          </a:p>
        </p:txBody>
      </p:sp>
      <p:sp>
        <p:nvSpPr>
          <p:cNvPr id="327" name="Shape 327"/>
          <p:cNvSpPr/>
          <p:nvPr/>
        </p:nvSpPr>
        <p:spPr>
          <a:xfrm>
            <a:off x="3005457" y="4752163"/>
            <a:ext cx="684000" cy="2868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r>
              <a:rPr lang="fr" sz="600">
                <a:solidFill>
                  <a:srgbClr val="FFFFFF"/>
                </a:solidFill>
              </a:rPr>
              <a:t>QtSensors</a:t>
            </a:r>
          </a:p>
        </p:txBody>
      </p:sp>
      <p:sp>
        <p:nvSpPr>
          <p:cNvPr id="328" name="Shape 328"/>
          <p:cNvSpPr/>
          <p:nvPr/>
        </p:nvSpPr>
        <p:spPr>
          <a:xfrm>
            <a:off x="4683195" y="4752163"/>
            <a:ext cx="684000" cy="2868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r>
              <a:rPr lang="fr" sz="600" dirty="0" err="1" smtClean="0">
                <a:solidFill>
                  <a:srgbClr val="FFFFFF"/>
                </a:solidFill>
              </a:rPr>
              <a:t>QtWebsocket</a:t>
            </a:r>
            <a:endParaRPr lang="fr" sz="600" dirty="0">
              <a:solidFill>
                <a:srgbClr val="FFFFFF"/>
              </a:solidFill>
            </a:endParaRPr>
          </a:p>
        </p:txBody>
      </p:sp>
      <p:sp>
        <p:nvSpPr>
          <p:cNvPr id="329" name="Shape 329"/>
          <p:cNvSpPr/>
          <p:nvPr/>
        </p:nvSpPr>
        <p:spPr>
          <a:xfrm>
            <a:off x="6562953" y="4752163"/>
            <a:ext cx="684000" cy="2868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r>
              <a:rPr lang="fr" sz="600" dirty="0" err="1">
                <a:solidFill>
                  <a:srgbClr val="FFFFFF"/>
                </a:solidFill>
              </a:rPr>
              <a:t>QtWebview</a:t>
            </a:r>
            <a:endParaRPr lang="fr" sz="600" dirty="0">
              <a:solidFill>
                <a:srgbClr val="FFFFFF"/>
              </a:solidFill>
            </a:endParaRPr>
          </a:p>
        </p:txBody>
      </p:sp>
      <p:sp>
        <p:nvSpPr>
          <p:cNvPr id="330" name="Shape 330"/>
          <p:cNvSpPr/>
          <p:nvPr/>
        </p:nvSpPr>
        <p:spPr>
          <a:xfrm>
            <a:off x="7401822" y="4752163"/>
            <a:ext cx="684000" cy="2868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r>
              <a:rPr lang="fr" sz="1200">
                <a:solidFill>
                  <a:srgbClr val="FFFFFF"/>
                </a:solidFill>
              </a:rPr>
              <a:t>QtTest</a:t>
            </a:r>
          </a:p>
        </p:txBody>
      </p:sp>
      <p:pic>
        <p:nvPicPr>
          <p:cNvPr id="29" name="Image 2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7119"/>
            <a:ext cx="614480" cy="6144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Shape 335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599" cy="602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fr" dirty="0"/>
              <a:t>Merci ! Place </a:t>
            </a:r>
            <a:r>
              <a:rPr lang="fr-FR" dirty="0" smtClean="0"/>
              <a:t>à la suite</a:t>
            </a:r>
            <a:r>
              <a:rPr lang="fr" dirty="0" smtClean="0"/>
              <a:t>...</a:t>
            </a:r>
            <a:endParaRPr lang="fr" dirty="0"/>
          </a:p>
        </p:txBody>
      </p:sp>
      <p:pic>
        <p:nvPicPr>
          <p:cNvPr id="336" name="Shape 336" descr="ennui_powerpoint-copie.jpg"/>
          <p:cNvPicPr preferRelativeResize="0"/>
          <p:nvPr/>
        </p:nvPicPr>
        <p:blipFill rotWithShape="1">
          <a:blip r:embed="rId3">
            <a:alphaModFix/>
          </a:blip>
          <a:srcRect t="13934"/>
          <a:stretch/>
        </p:blipFill>
        <p:spPr>
          <a:xfrm>
            <a:off x="0" y="716900"/>
            <a:ext cx="9143999" cy="4426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>
            <a:spLocks noGrp="1"/>
          </p:cNvSpPr>
          <p:nvPr>
            <p:ph type="ctrTitle" idx="4294967295"/>
          </p:nvPr>
        </p:nvSpPr>
        <p:spPr>
          <a:xfrm>
            <a:off x="581637" y="2162175"/>
            <a:ext cx="8221663" cy="93345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fr" sz="4800" b="1" dirty="0">
                <a:latin typeface="Chalkboard" charset="0"/>
                <a:ea typeface="Chalkboard" charset="0"/>
                <a:cs typeface="Chalkboard" charset="0"/>
              </a:rPr>
              <a:t>Les applications mobiles</a:t>
            </a:r>
          </a:p>
        </p:txBody>
      </p:sp>
      <p:sp>
        <p:nvSpPr>
          <p:cNvPr id="99" name="Shape 99"/>
          <p:cNvSpPr txBox="1"/>
          <p:nvPr/>
        </p:nvSpPr>
        <p:spPr>
          <a:xfrm>
            <a:off x="8803300" y="4599475"/>
            <a:ext cx="261299" cy="453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fr"/>
              <a:t>1</a:t>
            </a: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0486" y="658325"/>
            <a:ext cx="1080000" cy="144000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0886" y="3438300"/>
            <a:ext cx="1519200" cy="1705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raphique 2"/>
          <p:cNvGraphicFramePr/>
          <p:nvPr>
            <p:extLst>
              <p:ext uri="{D42A27DB-BD31-4B8C-83A1-F6EECF244321}">
                <p14:modId xmlns:p14="http://schemas.microsoft.com/office/powerpoint/2010/main" val="98405880"/>
              </p:ext>
            </p:extLst>
          </p:nvPr>
        </p:nvGraphicFramePr>
        <p:xfrm>
          <a:off x="1207008" y="691552"/>
          <a:ext cx="6656832" cy="43769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04" name="Shape 104"/>
          <p:cNvSpPr txBox="1">
            <a:spLocks noGrp="1"/>
          </p:cNvSpPr>
          <p:nvPr>
            <p:ph type="title"/>
          </p:nvPr>
        </p:nvSpPr>
        <p:spPr>
          <a:xfrm>
            <a:off x="947057" y="16350"/>
            <a:ext cx="7977792" cy="495714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/>
              <a:t>Les applications mobiles en quelques chiffres</a:t>
            </a:r>
          </a:p>
        </p:txBody>
      </p:sp>
      <p:sp>
        <p:nvSpPr>
          <p:cNvPr id="106" name="Shape 106"/>
          <p:cNvSpPr txBox="1"/>
          <p:nvPr/>
        </p:nvSpPr>
        <p:spPr>
          <a:xfrm>
            <a:off x="3539313" y="3054067"/>
            <a:ext cx="1686126" cy="440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 sz="600" dirty="0">
                <a:latin typeface="Calibri"/>
                <a:ea typeface="Calibri"/>
                <a:cs typeface="Calibri"/>
                <a:sym typeface="Calibri"/>
              </a:rPr>
              <a:t>© Mobile Marketing Association </a:t>
            </a:r>
            <a:r>
              <a:rPr lang="fr" sz="600" dirty="0" smtClean="0">
                <a:latin typeface="Calibri"/>
                <a:ea typeface="Calibri"/>
                <a:cs typeface="Calibri"/>
                <a:sym typeface="Calibri"/>
              </a:rPr>
              <a:t>France</a:t>
            </a:r>
            <a:endParaRPr lang="fr-FR" sz="600" dirty="0" smtClean="0">
              <a:latin typeface="Calibri"/>
              <a:ea typeface="Calibri"/>
              <a:cs typeface="Calibri"/>
              <a:sym typeface="Calibri"/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fr-FR" sz="600" dirty="0" smtClean="0">
                <a:latin typeface="Calibri"/>
                <a:ea typeface="Calibri"/>
                <a:cs typeface="Calibri"/>
                <a:sym typeface="Calibri"/>
              </a:rPr>
              <a:t>Juillet </a:t>
            </a:r>
            <a:r>
              <a:rPr lang="fr" sz="600" dirty="0" smtClean="0">
                <a:latin typeface="Calibri"/>
                <a:ea typeface="Calibri"/>
                <a:cs typeface="Calibri"/>
                <a:sym typeface="Calibri"/>
              </a:rPr>
              <a:t>201</a:t>
            </a:r>
            <a:r>
              <a:rPr lang="fr-FR" sz="600" dirty="0" smtClean="0">
                <a:latin typeface="Calibri"/>
                <a:ea typeface="Calibri"/>
                <a:cs typeface="Calibri"/>
                <a:sym typeface="Calibri"/>
              </a:rPr>
              <a:t>6</a:t>
            </a:r>
            <a:endParaRPr lang="fr" sz="6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549" y="55305"/>
            <a:ext cx="273693" cy="364924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3600693" y="2157557"/>
            <a:ext cx="146563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latin typeface="Gill Sans" charset="0"/>
                <a:ea typeface="Gill Sans" charset="0"/>
                <a:cs typeface="Gill Sans" charset="0"/>
              </a:rPr>
              <a:t>Part du marché français par système d’exploitation</a:t>
            </a:r>
            <a:endParaRPr lang="fr-FR" dirty="0">
              <a:latin typeface="Gill Sans" charset="0"/>
              <a:ea typeface="Gill Sans" charset="0"/>
              <a:cs typeface="Gill Sans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>
            <a:spLocks noGrp="1"/>
          </p:cNvSpPr>
          <p:nvPr>
            <p:ph type="title"/>
          </p:nvPr>
        </p:nvSpPr>
        <p:spPr>
          <a:xfrm>
            <a:off x="947057" y="16350"/>
            <a:ext cx="7977792" cy="495714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 dirty="0"/>
              <a:t>Les applications mobiles </a:t>
            </a:r>
            <a:r>
              <a:rPr lang="fr-FR" dirty="0" smtClean="0"/>
              <a:t>disponibles dans les stores</a:t>
            </a:r>
            <a:endParaRPr lang="fr" dirty="0"/>
          </a:p>
        </p:txBody>
      </p:sp>
      <p:sp>
        <p:nvSpPr>
          <p:cNvPr id="108" name="Shape 108"/>
          <p:cNvSpPr txBox="1"/>
          <p:nvPr/>
        </p:nvSpPr>
        <p:spPr>
          <a:xfrm>
            <a:off x="6404274" y="4877010"/>
            <a:ext cx="2484000" cy="214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 sz="1000" dirty="0" err="1">
                <a:latin typeface="Calibri"/>
                <a:ea typeface="Calibri"/>
                <a:cs typeface="Calibri"/>
                <a:sym typeface="Calibri"/>
              </a:rPr>
              <a:t>Statista</a:t>
            </a:r>
            <a:r>
              <a:rPr lang="fr" sz="1000" dirty="0">
                <a:latin typeface="Calibri"/>
                <a:ea typeface="Calibri"/>
                <a:cs typeface="Calibri"/>
                <a:sym typeface="Calibri"/>
              </a:rPr>
              <a:t> – </a:t>
            </a:r>
            <a:r>
              <a:rPr lang="fr-FR" sz="1000" dirty="0" smtClean="0">
                <a:latin typeface="Calibri"/>
                <a:ea typeface="Calibri"/>
                <a:cs typeface="Calibri"/>
                <a:sym typeface="Calibri"/>
              </a:rPr>
              <a:t>Juin </a:t>
            </a:r>
            <a:r>
              <a:rPr lang="fr" sz="1000" dirty="0" smtClean="0">
                <a:latin typeface="Calibri"/>
                <a:ea typeface="Calibri"/>
                <a:cs typeface="Calibri"/>
                <a:sym typeface="Calibri"/>
              </a:rPr>
              <a:t>2016</a:t>
            </a:r>
            <a:endParaRPr lang="fr" sz="10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549" y="55305"/>
            <a:ext cx="273693" cy="364924"/>
          </a:xfrm>
          <a:prstGeom prst="rect">
            <a:avLst/>
          </a:prstGeom>
        </p:spPr>
      </p:pic>
      <p:graphicFrame>
        <p:nvGraphicFramePr>
          <p:cNvPr id="2" name="Graphique 1"/>
          <p:cNvGraphicFramePr/>
          <p:nvPr>
            <p:extLst>
              <p:ext uri="{D42A27DB-BD31-4B8C-83A1-F6EECF244321}">
                <p14:modId xmlns:p14="http://schemas.microsoft.com/office/powerpoint/2010/main" val="454896603"/>
              </p:ext>
            </p:extLst>
          </p:nvPr>
        </p:nvGraphicFramePr>
        <p:xfrm>
          <a:off x="501242" y="752050"/>
          <a:ext cx="8130694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9" name="Shape 134" descr="Windows_Phone_7_Connector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50290" y="3530262"/>
            <a:ext cx="230725" cy="23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Shape 135" descr="osx.png"/>
          <p:cNvPicPr preferRelativeResize="0"/>
          <p:nvPr/>
        </p:nvPicPr>
        <p:blipFill>
          <a:blip r:embed="rId6">
            <a:alphaModFix/>
            <a:biLevel thresh="25000"/>
          </a:blip>
          <a:stretch>
            <a:fillRect/>
          </a:stretch>
        </p:blipFill>
        <p:spPr>
          <a:xfrm>
            <a:off x="3166569" y="1619636"/>
            <a:ext cx="230725" cy="23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Shape 136" descr="511px-Android_robot.svg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710182" y="1388911"/>
            <a:ext cx="196505" cy="23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Shape 137" descr="blackberry-logo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559693" y="4143339"/>
            <a:ext cx="356480" cy="2307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8086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	La fragmentation des smartphones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549" y="55305"/>
            <a:ext cx="273693" cy="364924"/>
          </a:xfrm>
          <a:prstGeom prst="rect">
            <a:avLst/>
          </a:prstGeom>
        </p:spPr>
      </p:pic>
      <p:graphicFrame>
        <p:nvGraphicFramePr>
          <p:cNvPr id="6" name="Graphique 5"/>
          <p:cNvGraphicFramePr/>
          <p:nvPr>
            <p:extLst>
              <p:ext uri="{D42A27DB-BD31-4B8C-83A1-F6EECF244321}">
                <p14:modId xmlns:p14="http://schemas.microsoft.com/office/powerpoint/2010/main" val="421543774"/>
              </p:ext>
            </p:extLst>
          </p:nvPr>
        </p:nvGraphicFramePr>
        <p:xfrm>
          <a:off x="98249" y="501656"/>
          <a:ext cx="4421869" cy="31934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ZoneTexte 6"/>
          <p:cNvSpPr txBox="1"/>
          <p:nvPr/>
        </p:nvSpPr>
        <p:spPr>
          <a:xfrm>
            <a:off x="1593282" y="3382739"/>
            <a:ext cx="143180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 smtClean="0">
                <a:hlinkClick r:id="rId4"/>
              </a:rPr>
              <a:t>Google - 5 septembre 2016</a:t>
            </a:r>
            <a:endParaRPr lang="fr-FR" sz="800" dirty="0"/>
          </a:p>
        </p:txBody>
      </p:sp>
      <p:sp>
        <p:nvSpPr>
          <p:cNvPr id="8" name="ZoneTexte 7"/>
          <p:cNvSpPr txBox="1"/>
          <p:nvPr/>
        </p:nvSpPr>
        <p:spPr>
          <a:xfrm>
            <a:off x="4834087" y="3915288"/>
            <a:ext cx="443102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charset="2"/>
              <a:buChar char="Ø"/>
            </a:pPr>
            <a:r>
              <a:rPr lang="fr-FR" dirty="0" smtClean="0"/>
              <a:t>~30modèles (iPhone, </a:t>
            </a:r>
            <a:r>
              <a:rPr lang="fr-FR" dirty="0" err="1" smtClean="0"/>
              <a:t>Ipod</a:t>
            </a:r>
            <a:r>
              <a:rPr lang="fr-FR" dirty="0" smtClean="0"/>
              <a:t>, iPad)</a:t>
            </a:r>
          </a:p>
          <a:p>
            <a:pPr marL="285750" indent="-285750">
              <a:buFont typeface="Wingdings" charset="2"/>
              <a:buChar char="Ø"/>
            </a:pPr>
            <a:r>
              <a:rPr lang="fr-FR" dirty="0" smtClean="0"/>
              <a:t>4 écrans iPhone (3.5, 4, 4.7, 5.5) et </a:t>
            </a:r>
            <a:r>
              <a:rPr lang="fr-FR" dirty="0" err="1" smtClean="0"/>
              <a:t>Retina</a:t>
            </a:r>
            <a:r>
              <a:rPr lang="fr-FR" dirty="0" smtClean="0"/>
              <a:t> ou pas</a:t>
            </a:r>
          </a:p>
          <a:p>
            <a:pPr marL="285750" indent="-285750">
              <a:buFont typeface="Wingdings" charset="2"/>
              <a:buChar char="Ø"/>
            </a:pPr>
            <a:r>
              <a:rPr lang="fr-FR" dirty="0" smtClean="0"/>
              <a:t>CPU 12aine : ARM, A4, A5X, A6, A10</a:t>
            </a:r>
            <a:r>
              <a:rPr lang="mr-IN" dirty="0" smtClean="0"/>
              <a:t>…</a:t>
            </a:r>
            <a:endParaRPr lang="fr-FR" dirty="0"/>
          </a:p>
          <a:p>
            <a:pPr marL="285750" indent="-285750">
              <a:buFont typeface="Wingdings" charset="2"/>
              <a:buChar char="Ø"/>
            </a:pPr>
            <a:r>
              <a:rPr lang="fr-FR" dirty="0" smtClean="0"/>
              <a:t>Mémoire de 256Mb à 4Gb</a:t>
            </a:r>
          </a:p>
        </p:txBody>
      </p:sp>
      <p:pic>
        <p:nvPicPr>
          <p:cNvPr id="5" name="Shape 136" descr="511px-Android_robot.svg.png"/>
          <p:cNvPicPr preferRelativeResize="0"/>
          <p:nvPr/>
        </p:nvPicPr>
        <p:blipFill>
          <a:blip r:embed="rId5">
            <a:alphaModFix/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927201" y="1623694"/>
            <a:ext cx="829791" cy="90232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0" name="Graphique 9"/>
          <p:cNvGraphicFramePr/>
          <p:nvPr>
            <p:extLst>
              <p:ext uri="{D42A27DB-BD31-4B8C-83A1-F6EECF244321}">
                <p14:modId xmlns:p14="http://schemas.microsoft.com/office/powerpoint/2010/main" val="1195308063"/>
              </p:ext>
            </p:extLst>
          </p:nvPr>
        </p:nvGraphicFramePr>
        <p:xfrm>
          <a:off x="4780496" y="501656"/>
          <a:ext cx="4144353" cy="34655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11" name="ZoneTexte 10"/>
          <p:cNvSpPr txBox="1"/>
          <p:nvPr/>
        </p:nvSpPr>
        <p:spPr>
          <a:xfrm>
            <a:off x="6111123" y="3375517"/>
            <a:ext cx="148309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 err="1" smtClean="0"/>
              <a:t>Statista</a:t>
            </a:r>
            <a:r>
              <a:rPr lang="fr-FR" sz="800" dirty="0" smtClean="0"/>
              <a:t>- 16 septembre 2016</a:t>
            </a:r>
            <a:endParaRPr lang="fr-FR" sz="800" dirty="0"/>
          </a:p>
        </p:txBody>
      </p:sp>
      <p:sp>
        <p:nvSpPr>
          <p:cNvPr id="12" name="ZoneTexte 11"/>
          <p:cNvSpPr txBox="1"/>
          <p:nvPr/>
        </p:nvSpPr>
        <p:spPr>
          <a:xfrm>
            <a:off x="560717" y="3941229"/>
            <a:ext cx="369524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charset="2"/>
              <a:buChar char="Ø"/>
            </a:pPr>
            <a:r>
              <a:rPr lang="fr-FR" dirty="0" smtClean="0"/>
              <a:t>30 constructeurs connus du grand public</a:t>
            </a:r>
          </a:p>
          <a:p>
            <a:pPr marL="285750" indent="-285750">
              <a:buFont typeface="Wingdings" charset="2"/>
              <a:buChar char="Ø"/>
            </a:pPr>
            <a:r>
              <a:rPr lang="fr-FR" dirty="0" smtClean="0"/>
              <a:t>Plus de 25 000 modèles !</a:t>
            </a:r>
          </a:p>
          <a:p>
            <a:pPr marL="285750" indent="-285750">
              <a:buFont typeface="Wingdings" charset="2"/>
              <a:buChar char="Ø"/>
            </a:pPr>
            <a:r>
              <a:rPr lang="fr-FR" dirty="0" smtClean="0"/>
              <a:t>300 tailles d’écrans</a:t>
            </a:r>
          </a:p>
          <a:p>
            <a:pPr marL="285750" indent="-285750">
              <a:buFont typeface="Wingdings" charset="2"/>
              <a:buChar char="Ø"/>
            </a:pPr>
            <a:r>
              <a:rPr lang="fr-FR" dirty="0" smtClean="0"/>
              <a:t>Écrans de 2 à 10’’</a:t>
            </a:r>
            <a:r>
              <a:rPr lang="fr-FR" dirty="0"/>
              <a:t> </a:t>
            </a:r>
            <a:r>
              <a:rPr lang="fr-FR" dirty="0" smtClean="0"/>
              <a:t>de 120 à 640 dpi</a:t>
            </a:r>
          </a:p>
        </p:txBody>
      </p:sp>
    </p:spTree>
    <p:extLst>
      <p:ext uri="{BB962C8B-B14F-4D97-AF65-F5344CB8AC3E}">
        <p14:creationId xmlns:p14="http://schemas.microsoft.com/office/powerpoint/2010/main" val="14032130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	Le développement d’une application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549" y="55305"/>
            <a:ext cx="273693" cy="36492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413164" y="1385461"/>
            <a:ext cx="789709" cy="595745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11%</a:t>
            </a:r>
            <a:endParaRPr lang="fr-FR" dirty="0"/>
          </a:p>
        </p:txBody>
      </p:sp>
      <p:sp>
        <p:nvSpPr>
          <p:cNvPr id="6" name="Rectangle 5"/>
          <p:cNvSpPr/>
          <p:nvPr/>
        </p:nvSpPr>
        <p:spPr>
          <a:xfrm>
            <a:off x="2258291" y="1385460"/>
            <a:ext cx="1717964" cy="595745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24%</a:t>
            </a:r>
            <a:endParaRPr lang="fr-FR" dirty="0"/>
          </a:p>
        </p:txBody>
      </p:sp>
      <p:sp>
        <p:nvSpPr>
          <p:cNvPr id="7" name="Rectangle 6"/>
          <p:cNvSpPr/>
          <p:nvPr/>
        </p:nvSpPr>
        <p:spPr>
          <a:xfrm>
            <a:off x="4031672" y="1385460"/>
            <a:ext cx="2008909" cy="595745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28%</a:t>
            </a:r>
            <a:endParaRPr lang="fr-FR" dirty="0"/>
          </a:p>
        </p:txBody>
      </p:sp>
      <p:sp>
        <p:nvSpPr>
          <p:cNvPr id="8" name="Rectangle 7"/>
          <p:cNvSpPr/>
          <p:nvPr/>
        </p:nvSpPr>
        <p:spPr>
          <a:xfrm>
            <a:off x="6095998" y="1385460"/>
            <a:ext cx="789709" cy="595745"/>
          </a:xfrm>
          <a:prstGeom prst="rect">
            <a:avLst/>
          </a:prstGeom>
          <a:solidFill>
            <a:schemeClr val="tx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11%</a:t>
            </a:r>
            <a:endParaRPr lang="fr-FR" dirty="0"/>
          </a:p>
        </p:txBody>
      </p:sp>
      <p:sp>
        <p:nvSpPr>
          <p:cNvPr id="9" name="Rectangle 8"/>
          <p:cNvSpPr/>
          <p:nvPr/>
        </p:nvSpPr>
        <p:spPr>
          <a:xfrm>
            <a:off x="6941124" y="1385459"/>
            <a:ext cx="1219204" cy="595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17%</a:t>
            </a:r>
            <a:endParaRPr lang="fr-FR" dirty="0"/>
          </a:p>
        </p:txBody>
      </p:sp>
      <p:sp>
        <p:nvSpPr>
          <p:cNvPr id="10" name="Rectangle 9"/>
          <p:cNvSpPr/>
          <p:nvPr/>
        </p:nvSpPr>
        <p:spPr>
          <a:xfrm>
            <a:off x="8215745" y="1385459"/>
            <a:ext cx="637310" cy="595745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9%</a:t>
            </a:r>
            <a:endParaRPr lang="fr-FR" dirty="0"/>
          </a:p>
        </p:txBody>
      </p:sp>
      <p:sp>
        <p:nvSpPr>
          <p:cNvPr id="11" name="ZoneTexte 10"/>
          <p:cNvSpPr txBox="1"/>
          <p:nvPr/>
        </p:nvSpPr>
        <p:spPr>
          <a:xfrm>
            <a:off x="1482439" y="2105891"/>
            <a:ext cx="5822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mtClean="0"/>
              <a:t>1 à 3</a:t>
            </a:r>
            <a:endParaRPr lang="fr-FR"/>
          </a:p>
        </p:txBody>
      </p:sp>
      <p:sp>
        <p:nvSpPr>
          <p:cNvPr id="12" name="ZoneTexte 11"/>
          <p:cNvSpPr txBox="1"/>
          <p:nvPr/>
        </p:nvSpPr>
        <p:spPr>
          <a:xfrm>
            <a:off x="2798623" y="2119742"/>
            <a:ext cx="5822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mtClean="0"/>
              <a:t>4 à 6</a:t>
            </a:r>
            <a:endParaRPr lang="fr-FR" dirty="0"/>
          </a:p>
        </p:txBody>
      </p:sp>
      <p:sp>
        <p:nvSpPr>
          <p:cNvPr id="13" name="ZoneTexte 12"/>
          <p:cNvSpPr txBox="1"/>
          <p:nvPr/>
        </p:nvSpPr>
        <p:spPr>
          <a:xfrm>
            <a:off x="4745020" y="2119742"/>
            <a:ext cx="5822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7 à 9</a:t>
            </a:r>
            <a:endParaRPr lang="fr-FR" dirty="0"/>
          </a:p>
        </p:txBody>
      </p:sp>
      <p:sp>
        <p:nvSpPr>
          <p:cNvPr id="14" name="ZoneTexte 13"/>
          <p:cNvSpPr txBox="1"/>
          <p:nvPr/>
        </p:nvSpPr>
        <p:spPr>
          <a:xfrm>
            <a:off x="6109206" y="2121230"/>
            <a:ext cx="7809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mtClean="0"/>
              <a:t>10 à 12</a:t>
            </a:r>
            <a:endParaRPr lang="fr-FR" dirty="0"/>
          </a:p>
        </p:txBody>
      </p:sp>
      <p:sp>
        <p:nvSpPr>
          <p:cNvPr id="15" name="ZoneTexte 14"/>
          <p:cNvSpPr txBox="1"/>
          <p:nvPr/>
        </p:nvSpPr>
        <p:spPr>
          <a:xfrm>
            <a:off x="7160234" y="2119742"/>
            <a:ext cx="6864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&gt; à 12</a:t>
            </a:r>
            <a:endParaRPr lang="fr-FR" dirty="0"/>
          </a:p>
        </p:txBody>
      </p:sp>
      <p:sp>
        <p:nvSpPr>
          <p:cNvPr id="16" name="ZoneTexte 15"/>
          <p:cNvSpPr txBox="1"/>
          <p:nvPr/>
        </p:nvSpPr>
        <p:spPr>
          <a:xfrm>
            <a:off x="8304991" y="2121227"/>
            <a:ext cx="4732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nsp</a:t>
            </a:r>
            <a:endParaRPr lang="fr-FR" dirty="0"/>
          </a:p>
        </p:txBody>
      </p:sp>
      <p:pic>
        <p:nvPicPr>
          <p:cNvPr id="17" name="Imag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252" y="1256142"/>
            <a:ext cx="850900" cy="863600"/>
          </a:xfrm>
          <a:prstGeom prst="rect">
            <a:avLst/>
          </a:prstGeom>
        </p:spPr>
      </p:pic>
      <p:pic>
        <p:nvPicPr>
          <p:cNvPr id="18" name="Imag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302" y="2722415"/>
            <a:ext cx="1066800" cy="723900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1413164" y="2797789"/>
            <a:ext cx="997527" cy="59574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14%</a:t>
            </a:r>
            <a:endParaRPr lang="fr-FR" dirty="0"/>
          </a:p>
        </p:txBody>
      </p:sp>
      <p:sp>
        <p:nvSpPr>
          <p:cNvPr id="20" name="Rectangle 19"/>
          <p:cNvSpPr/>
          <p:nvPr/>
        </p:nvSpPr>
        <p:spPr>
          <a:xfrm>
            <a:off x="2452256" y="2797789"/>
            <a:ext cx="1510142" cy="59574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2</a:t>
            </a:r>
            <a:r>
              <a:rPr lang="fr-FR" dirty="0" smtClean="0"/>
              <a:t>1%</a:t>
            </a:r>
            <a:endParaRPr lang="fr-FR" dirty="0"/>
          </a:p>
        </p:txBody>
      </p:sp>
      <p:sp>
        <p:nvSpPr>
          <p:cNvPr id="21" name="Rectangle 20"/>
          <p:cNvSpPr/>
          <p:nvPr/>
        </p:nvSpPr>
        <p:spPr>
          <a:xfrm>
            <a:off x="4003963" y="2797789"/>
            <a:ext cx="1205346" cy="59574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17%</a:t>
            </a:r>
            <a:endParaRPr lang="fr-FR" dirty="0"/>
          </a:p>
        </p:txBody>
      </p:sp>
      <p:sp>
        <p:nvSpPr>
          <p:cNvPr id="22" name="Rectangle 21"/>
          <p:cNvSpPr/>
          <p:nvPr/>
        </p:nvSpPr>
        <p:spPr>
          <a:xfrm>
            <a:off x="5250874" y="2797789"/>
            <a:ext cx="1357744" cy="59574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19%</a:t>
            </a:r>
            <a:endParaRPr lang="fr-FR" dirty="0"/>
          </a:p>
        </p:txBody>
      </p:sp>
      <p:sp>
        <p:nvSpPr>
          <p:cNvPr id="23" name="Rectangle 22"/>
          <p:cNvSpPr/>
          <p:nvPr/>
        </p:nvSpPr>
        <p:spPr>
          <a:xfrm>
            <a:off x="6650183" y="2797789"/>
            <a:ext cx="1302326" cy="59574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18%</a:t>
            </a:r>
            <a:endParaRPr lang="fr-FR" dirty="0"/>
          </a:p>
        </p:txBody>
      </p:sp>
      <p:sp>
        <p:nvSpPr>
          <p:cNvPr id="24" name="Rectangle 23"/>
          <p:cNvSpPr/>
          <p:nvPr/>
        </p:nvSpPr>
        <p:spPr>
          <a:xfrm>
            <a:off x="7994073" y="2797789"/>
            <a:ext cx="858363" cy="59574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11%</a:t>
            </a:r>
            <a:endParaRPr lang="fr-FR" dirty="0"/>
          </a:p>
        </p:txBody>
      </p:sp>
      <p:sp>
        <p:nvSpPr>
          <p:cNvPr id="25" name="ZoneTexte 24"/>
          <p:cNvSpPr txBox="1"/>
          <p:nvPr/>
        </p:nvSpPr>
        <p:spPr>
          <a:xfrm>
            <a:off x="1516912" y="3446315"/>
            <a:ext cx="6270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&lt; 50k</a:t>
            </a:r>
            <a:endParaRPr lang="fr-FR" dirty="0"/>
          </a:p>
        </p:txBody>
      </p:sp>
      <p:sp>
        <p:nvSpPr>
          <p:cNvPr id="26" name="ZoneTexte 25"/>
          <p:cNvSpPr txBox="1"/>
          <p:nvPr/>
        </p:nvSpPr>
        <p:spPr>
          <a:xfrm>
            <a:off x="2750291" y="3446315"/>
            <a:ext cx="9701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50 à 100k</a:t>
            </a:r>
            <a:endParaRPr lang="fr-FR" dirty="0"/>
          </a:p>
        </p:txBody>
      </p:sp>
      <p:sp>
        <p:nvSpPr>
          <p:cNvPr id="27" name="ZoneTexte 26"/>
          <p:cNvSpPr txBox="1"/>
          <p:nvPr/>
        </p:nvSpPr>
        <p:spPr>
          <a:xfrm>
            <a:off x="4031672" y="3446315"/>
            <a:ext cx="10695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100 à 200k</a:t>
            </a:r>
            <a:endParaRPr lang="fr-FR" dirty="0"/>
          </a:p>
        </p:txBody>
      </p:sp>
      <p:sp>
        <p:nvSpPr>
          <p:cNvPr id="28" name="ZoneTexte 27"/>
          <p:cNvSpPr txBox="1"/>
          <p:nvPr/>
        </p:nvSpPr>
        <p:spPr>
          <a:xfrm>
            <a:off x="5361711" y="3446315"/>
            <a:ext cx="10695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200 à 500k</a:t>
            </a:r>
            <a:endParaRPr lang="fr-FR" dirty="0"/>
          </a:p>
        </p:txBody>
      </p:sp>
      <p:sp>
        <p:nvSpPr>
          <p:cNvPr id="29" name="ZoneTexte 28"/>
          <p:cNvSpPr txBox="1"/>
          <p:nvPr/>
        </p:nvSpPr>
        <p:spPr>
          <a:xfrm>
            <a:off x="6774876" y="3432459"/>
            <a:ext cx="9300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5</a:t>
            </a:r>
            <a:r>
              <a:rPr lang="fr-FR" dirty="0" smtClean="0"/>
              <a:t>00 à 1M</a:t>
            </a:r>
            <a:endParaRPr lang="fr-FR" dirty="0"/>
          </a:p>
        </p:txBody>
      </p:sp>
      <p:sp>
        <p:nvSpPr>
          <p:cNvPr id="30" name="ZoneTexte 29"/>
          <p:cNvSpPr txBox="1"/>
          <p:nvPr/>
        </p:nvSpPr>
        <p:spPr>
          <a:xfrm>
            <a:off x="8122350" y="3410686"/>
            <a:ext cx="4732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mtClean="0"/>
              <a:t>nsp</a:t>
            </a:r>
            <a:endParaRPr lang="fr-FR" dirty="0"/>
          </a:p>
        </p:txBody>
      </p:sp>
      <p:sp>
        <p:nvSpPr>
          <p:cNvPr id="31" name="ZoneTexte 30"/>
          <p:cNvSpPr txBox="1"/>
          <p:nvPr/>
        </p:nvSpPr>
        <p:spPr>
          <a:xfrm>
            <a:off x="98250" y="3828631"/>
            <a:ext cx="25907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Source : rapport </a:t>
            </a:r>
            <a:r>
              <a:rPr lang="fr-FR" dirty="0" err="1" smtClean="0">
                <a:hlinkClick r:id="rId5"/>
              </a:rPr>
              <a:t>kinvey</a:t>
            </a:r>
            <a:r>
              <a:rPr lang="fr-FR" dirty="0" smtClean="0"/>
              <a:t> (2014)</a:t>
            </a:r>
            <a:endParaRPr lang="fr-FR" dirty="0"/>
          </a:p>
        </p:txBody>
      </p:sp>
      <p:sp>
        <p:nvSpPr>
          <p:cNvPr id="32" name="ZoneTexte 31"/>
          <p:cNvSpPr txBox="1"/>
          <p:nvPr/>
        </p:nvSpPr>
        <p:spPr>
          <a:xfrm>
            <a:off x="5013356" y="3674743"/>
            <a:ext cx="19159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chemeClr val="accent1"/>
                </a:solidFill>
              </a:rPr>
              <a:t>Prix moyen de 270 k$</a:t>
            </a:r>
            <a:endParaRPr lang="fr-FR" dirty="0">
              <a:solidFill>
                <a:schemeClr val="accent1"/>
              </a:solidFill>
            </a:endParaRPr>
          </a:p>
        </p:txBody>
      </p:sp>
      <p:sp>
        <p:nvSpPr>
          <p:cNvPr id="33" name="ZoneTexte 32"/>
          <p:cNvSpPr txBox="1"/>
          <p:nvPr/>
        </p:nvSpPr>
        <p:spPr>
          <a:xfrm>
            <a:off x="364395" y="4590977"/>
            <a:ext cx="86715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smtClean="0">
                <a:latin typeface="Gill Sans" charset="0"/>
                <a:ea typeface="Gill Sans" charset="0"/>
                <a:cs typeface="Gill Sans" charset="0"/>
              </a:rPr>
              <a:t>Le cout de développement est souvent sous-estimé d’un facteur 3 (</a:t>
            </a:r>
            <a:r>
              <a:rPr lang="fr-FR" sz="2000" dirty="0" smtClean="0">
                <a:latin typeface="Gill Sans" charset="0"/>
                <a:ea typeface="Gill Sans" charset="0"/>
                <a:cs typeface="Gill Sans" charset="0"/>
                <a:hlinkClick r:id="rId6"/>
              </a:rPr>
              <a:t>Forrester</a:t>
            </a:r>
            <a:r>
              <a:rPr lang="fr-FR" sz="2000" dirty="0" smtClean="0">
                <a:latin typeface="Gill Sans" charset="0"/>
                <a:ea typeface="Gill Sans" charset="0"/>
                <a:cs typeface="Gill Sans" charset="0"/>
              </a:rPr>
              <a:t>)</a:t>
            </a:r>
            <a:endParaRPr lang="fr-FR" sz="2000" dirty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34" name="ZoneTexte 33"/>
          <p:cNvSpPr txBox="1"/>
          <p:nvPr/>
        </p:nvSpPr>
        <p:spPr>
          <a:xfrm>
            <a:off x="379947" y="2105890"/>
            <a:ext cx="5629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Mois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017167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	Combien coûte le développement d’une application ?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549" y="55305"/>
            <a:ext cx="273693" cy="364924"/>
          </a:xfrm>
          <a:prstGeom prst="rect">
            <a:avLst/>
          </a:prstGeom>
        </p:spPr>
      </p:pic>
      <p:graphicFrame>
        <p:nvGraphicFramePr>
          <p:cNvPr id="4" name="Graphique 3"/>
          <p:cNvGraphicFramePr/>
          <p:nvPr>
            <p:extLst>
              <p:ext uri="{D42A27DB-BD31-4B8C-83A1-F6EECF244321}">
                <p14:modId xmlns:p14="http://schemas.microsoft.com/office/powerpoint/2010/main" val="370254260"/>
              </p:ext>
            </p:extLst>
          </p:nvPr>
        </p:nvGraphicFramePr>
        <p:xfrm>
          <a:off x="227548" y="816841"/>
          <a:ext cx="8542379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6789820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	Les facteurs de coûts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549" y="55305"/>
            <a:ext cx="273693" cy="364924"/>
          </a:xfrm>
          <a:prstGeom prst="rect">
            <a:avLst/>
          </a:prstGeom>
        </p:spPr>
      </p:pic>
      <p:graphicFrame>
        <p:nvGraphicFramePr>
          <p:cNvPr id="4" name="Diagramme 3"/>
          <p:cNvGraphicFramePr/>
          <p:nvPr>
            <p:extLst>
              <p:ext uri="{D42A27DB-BD31-4B8C-83A1-F6EECF244321}">
                <p14:modId xmlns:p14="http://schemas.microsoft.com/office/powerpoint/2010/main" val="1247362072"/>
              </p:ext>
            </p:extLst>
          </p:nvPr>
        </p:nvGraphicFramePr>
        <p:xfrm>
          <a:off x="1463549" y="802986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753891652"/>
      </p:ext>
    </p:extLst>
  </p:cSld>
  <p:clrMapOvr>
    <a:masterClrMapping/>
  </p:clrMapOvr>
</p:sld>
</file>

<file path=ppt/theme/theme1.xml><?xml version="1.0" encoding="utf-8"?>
<a:theme xmlns:a="http://schemas.openxmlformats.org/drawingml/2006/main" name="a-team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2980</TotalTime>
  <Words>904</Words>
  <Application>Microsoft Macintosh PowerPoint</Application>
  <PresentationFormat>Présentation à l'écran (16:9)</PresentationFormat>
  <Paragraphs>225</Paragraphs>
  <Slides>24</Slides>
  <Notes>18</Notes>
  <HiddenSlides>0</HiddenSlides>
  <MMClips>0</MMClips>
  <ScaleCrop>false</ScaleCrop>
  <HeadingPairs>
    <vt:vector size="6" baseType="variant">
      <vt:variant>
        <vt:lpstr>Polices utilisées</vt:lpstr>
      </vt:variant>
      <vt:variant>
        <vt:i4>11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24</vt:i4>
      </vt:variant>
    </vt:vector>
  </HeadingPairs>
  <TitlesOfParts>
    <vt:vector size="36" baseType="lpstr">
      <vt:lpstr>Beirut</vt:lpstr>
      <vt:lpstr>Calibri</vt:lpstr>
      <vt:lpstr>Cambria</vt:lpstr>
      <vt:lpstr>Chalkboard</vt:lpstr>
      <vt:lpstr>Consolas</vt:lpstr>
      <vt:lpstr>Gill Sans</vt:lpstr>
      <vt:lpstr>Roboto</vt:lpstr>
      <vt:lpstr>Syncopate</vt:lpstr>
      <vt:lpstr>Ubuntu</vt:lpstr>
      <vt:lpstr>Wingdings</vt:lpstr>
      <vt:lpstr>Arial</vt:lpstr>
      <vt:lpstr>a-team</vt:lpstr>
      <vt:lpstr>Développement mobile </vt:lpstr>
      <vt:lpstr>Plan de la présentation</vt:lpstr>
      <vt:lpstr>Les applications mobiles</vt:lpstr>
      <vt:lpstr>Les applications mobiles en quelques chiffres</vt:lpstr>
      <vt:lpstr>Les applications mobiles disponibles dans les stores</vt:lpstr>
      <vt:lpstr> La fragmentation des smartphones</vt:lpstr>
      <vt:lpstr> Le développement d’une application</vt:lpstr>
      <vt:lpstr> Combien coûte le développement d’une application ?</vt:lpstr>
      <vt:lpstr> Les facteurs de coûts</vt:lpstr>
      <vt:lpstr> Simulateurs</vt:lpstr>
      <vt:lpstr> Les perspectives</vt:lpstr>
      <vt:lpstr> Un environnement technologique hétérogène </vt:lpstr>
      <vt:lpstr>Survol de Qt</vt:lpstr>
      <vt:lpstr> Qt</vt:lpstr>
      <vt:lpstr> La galaxie Qt</vt:lpstr>
      <vt:lpstr> UI : plusieurs approches possibles...</vt:lpstr>
      <vt:lpstr> Historique</vt:lpstr>
      <vt:lpstr> Historique releases Qt5 avec les améliorations concernant le mobile</vt:lpstr>
      <vt:lpstr>Zoom sur QtQuick</vt:lpstr>
      <vt:lpstr> Le concept de QtQuick</vt:lpstr>
      <vt:lpstr>c’est quoi ?</vt:lpstr>
      <vt:lpstr> Synoptic des modules et des éléments de QML</vt:lpstr>
      <vt:lpstr>Merci ! Place à la suite...</vt:lpstr>
      <vt:lpstr>Présentation PowerPoint</vt:lpstr>
    </vt:vector>
  </TitlesOfParts>
  <LinksUpToDate>false</LinksUpToDate>
  <SharedDoc>false</SharedDoc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Développement mobile avec </dc:title>
  <cp:lastModifiedBy>Guillaume Charbonnier</cp:lastModifiedBy>
  <cp:revision>46</cp:revision>
  <dcterms:modified xsi:type="dcterms:W3CDTF">2017-01-27T07:47:35Z</dcterms:modified>
</cp:coreProperties>
</file>